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  <p:sldMasterId id="214748368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5143500" cx="9144000"/>
  <p:notesSz cx="6858000" cy="9144000"/>
  <p:embeddedFontLst>
    <p:embeddedFont>
      <p:font typeface="Titillium Web SemiBold"/>
      <p:regular r:id="rId41"/>
      <p:bold r:id="rId42"/>
      <p:italic r:id="rId43"/>
      <p:boldItalic r:id="rId44"/>
    </p:embeddedFont>
    <p:embeddedFont>
      <p:font typeface="Titillium Web"/>
      <p:regular r:id="rId45"/>
      <p:bold r:id="rId46"/>
      <p:italic r:id="rId47"/>
      <p:boldItalic r:id="rId48"/>
    </p:embeddedFont>
    <p:embeddedFont>
      <p:font typeface="Titillium Web Extra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TitilliumWebSemiBold-bold.fntdata"/><Relationship Id="rId41" Type="http://schemas.openxmlformats.org/officeDocument/2006/relationships/font" Target="fonts/TitilliumWebSemiBold-regular.fntdata"/><Relationship Id="rId44" Type="http://schemas.openxmlformats.org/officeDocument/2006/relationships/font" Target="fonts/TitilliumWebSemiBold-boldItalic.fntdata"/><Relationship Id="rId43" Type="http://schemas.openxmlformats.org/officeDocument/2006/relationships/font" Target="fonts/TitilliumWebSemiBold-italic.fntdata"/><Relationship Id="rId46" Type="http://schemas.openxmlformats.org/officeDocument/2006/relationships/font" Target="fonts/TitilliumWeb-bold.fntdata"/><Relationship Id="rId45" Type="http://schemas.openxmlformats.org/officeDocument/2006/relationships/font" Target="fonts/TitilliumWeb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TitilliumWeb-boldItalic.fntdata"/><Relationship Id="rId47" Type="http://schemas.openxmlformats.org/officeDocument/2006/relationships/font" Target="fonts/TitilliumWeb-italic.fntdata"/><Relationship Id="rId49" Type="http://schemas.openxmlformats.org/officeDocument/2006/relationships/font" Target="fonts/TitilliumWebExtraLight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TitilliumWebExtraLight-italic.fntdata"/><Relationship Id="rId50" Type="http://schemas.openxmlformats.org/officeDocument/2006/relationships/font" Target="fonts/TitilliumWebExtraLight-bold.fntdata"/><Relationship Id="rId52" Type="http://schemas.openxmlformats.org/officeDocument/2006/relationships/font" Target="fonts/TitilliumWebExtraLight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a0be137c76_2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a0be137c76_2_10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a0be137c76_7_1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a0be137c76_7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a0be137c76_7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a0be137c76_7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0be137c76_7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a0be137c76_7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a0be137c76_7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a0be137c76_7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a0be137c76_7_1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a0be137c76_7_1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a0be137c76_7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a0be137c76_7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0be137c76_7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a0be137c76_7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a0be137c76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a0be137c76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a0be137c76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a0be137c76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a0be137c76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a0be137c76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0be137c76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a0be137c76_2_1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a0be137c76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a0be137c76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a0be137c76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a0be137c76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a0be137c76_2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a0be137c76_2_5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a0be137c76_2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a0be137c76_2_5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a0be137c76_1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a0be137c76_1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a0be137c76_1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a0be137c76_1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a0be137c76_1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a0be137c76_1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a0be137c76_1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a0be137c76_1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a0be137c76_2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a0be137c76_2_5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a0be137c76_0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a0be137c76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how the result of the data mining is/should be evaluated - should be analyzed based on true positives (benefits) and false positives(costly). How should a business case be developed to project expected improvement? ROI? By deploying our model the business should expect a decrease in vacancy rates.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a0be137c76_0_1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a0be137c7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a0be137c76_0_1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a0be137c76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a0be137c76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a0be137c76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The prediction model will be incorporated in the online booking platform and produce real time prediction at the time a new reservation is made. When it predicts a cancellation</a:t>
            </a:r>
            <a:r>
              <a:rPr lang="en" sz="1000">
                <a:solidFill>
                  <a:schemeClr val="lt1"/>
                </a:solidFill>
              </a:rPr>
              <a:t>ll</a:t>
            </a:r>
            <a:r>
              <a:rPr lang="en" sz="1000"/>
              <a:t> allow another user to double book. False positives are costly:cost of double booking, bad customer experience.Ethics: </a:t>
            </a:r>
            <a:r>
              <a:rPr lang="en" sz="900"/>
              <a:t>Need to check if classifier is canceling a disproportionate number of people when they are grouped into different gender, 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a0be137c76_0_1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a0be137c76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a0be137c76_1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a0be137c76_1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0be137c76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a0be137c76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0be137c76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0be137c76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a0be137c76_7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a0be137c76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a0be137c76_7_1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a0be137c76_7_1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0be137c76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0be137c76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a0be137c76_7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a0be137c76_7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gif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gif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genda slide layout">
  <p:cSld name="3_Agenda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aam slide layout">
  <p:cSld name="4_Taam slide layou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/>
          <p:nvPr/>
        </p:nvSpPr>
        <p:spPr>
          <a:xfrm>
            <a:off x="0" y="1536456"/>
            <a:ext cx="9144000" cy="3240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12700">
            <a:solidFill>
              <a:srgbClr val="41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9"/>
          <p:cNvSpPr/>
          <p:nvPr>
            <p:ph idx="2" type="pic"/>
          </p:nvPr>
        </p:nvSpPr>
        <p:spPr>
          <a:xfrm>
            <a:off x="5758327" y="1068265"/>
            <a:ext cx="2939400" cy="387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9"/>
          <p:cNvSpPr txBox="1"/>
          <p:nvPr>
            <p:ph idx="1" type="body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Images &amp; Contents">
  <p:cSld name="19_Images &amp; Conten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/>
          <p:nvPr>
            <p:ph idx="2" type="pic"/>
          </p:nvPr>
        </p:nvSpPr>
        <p:spPr>
          <a:xfrm>
            <a:off x="671975" y="342900"/>
            <a:ext cx="4064100" cy="480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s slide layout">
  <p:cSld name="2_Contents slide layou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2"/>
          <p:cNvSpPr txBox="1"/>
          <p:nvPr>
            <p:ph idx="1" type="body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S LAYOUT_02">
  <p:cSld name="IMAGE AND CONTENTS LAYOUT_02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24"/>
          <p:cNvGrpSpPr/>
          <p:nvPr/>
        </p:nvGrpSpPr>
        <p:grpSpPr>
          <a:xfrm>
            <a:off x="579592" y="1537038"/>
            <a:ext cx="1687066" cy="2966005"/>
            <a:chOff x="4871887" y="1763766"/>
            <a:chExt cx="2448217" cy="4304172"/>
          </a:xfrm>
        </p:grpSpPr>
        <p:grpSp>
          <p:nvGrpSpPr>
            <p:cNvPr id="69" name="Google Shape;69;p24"/>
            <p:cNvGrpSpPr/>
            <p:nvPr/>
          </p:nvGrpSpPr>
          <p:grpSpPr>
            <a:xfrm>
              <a:off x="4871887" y="1763766"/>
              <a:ext cx="2448217" cy="4304172"/>
              <a:chOff x="445712" y="1449040"/>
              <a:chExt cx="2112900" cy="3924300"/>
            </a:xfrm>
          </p:grpSpPr>
          <p:sp>
            <p:nvSpPr>
              <p:cNvPr id="70" name="Google Shape;70;p24"/>
              <p:cNvSpPr/>
              <p:nvPr/>
            </p:nvSpPr>
            <p:spPr>
              <a:xfrm>
                <a:off x="445712" y="1449040"/>
                <a:ext cx="2112900" cy="3924300"/>
              </a:xfrm>
              <a:prstGeom prst="roundRect">
                <a:avLst>
                  <a:gd fmla="val 13580" name="adj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24"/>
              <p:cNvSpPr/>
              <p:nvPr/>
            </p:nvSpPr>
            <p:spPr>
              <a:xfrm>
                <a:off x="1379920" y="1650572"/>
                <a:ext cx="216000" cy="34500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2" name="Google Shape;72;p24"/>
              <p:cNvGrpSpPr/>
              <p:nvPr/>
            </p:nvGrpSpPr>
            <p:grpSpPr>
              <a:xfrm>
                <a:off x="1407683" y="5045752"/>
                <a:ext cx="211974" cy="211974"/>
                <a:chOff x="1549420" y="5712364"/>
                <a:chExt cx="312600" cy="312600"/>
              </a:xfrm>
            </p:grpSpPr>
            <p:sp>
              <p:nvSpPr>
                <p:cNvPr id="73" name="Google Shape;73;p24"/>
                <p:cNvSpPr/>
                <p:nvPr/>
              </p:nvSpPr>
              <p:spPr>
                <a:xfrm>
                  <a:off x="1549420" y="5712364"/>
                  <a:ext cx="312600" cy="312600"/>
                </a:xfrm>
                <a:prstGeom prst="ellipse">
                  <a:avLst/>
                </a:prstGeom>
                <a:gradFill>
                  <a:gsLst>
                    <a:gs pos="0">
                      <a:srgbClr val="0F0F0F"/>
                    </a:gs>
                    <a:gs pos="56000">
                      <a:srgbClr val="595959"/>
                    </a:gs>
                    <a:gs pos="91000">
                      <a:srgbClr val="7F7F7F"/>
                    </a:gs>
                    <a:gs pos="100000">
                      <a:srgbClr val="BFBFBF"/>
                    </a:gs>
                  </a:gsLst>
                  <a:lin ang="10800025" scaled="0"/>
                </a:gradFill>
                <a:ln cap="flat" cmpd="sng" w="12700">
                  <a:solidFill>
                    <a:srgbClr val="26262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Google Shape;74;p24"/>
                <p:cNvSpPr/>
                <p:nvPr/>
              </p:nvSpPr>
              <p:spPr>
                <a:xfrm>
                  <a:off x="1634225" y="5796647"/>
                  <a:ext cx="143100" cy="1440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737373"/>
                </a:solidFill>
                <a:ln cap="flat" cmpd="sng" w="9525">
                  <a:solidFill>
                    <a:srgbClr val="B0B0B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5" name="Google Shape;75;p24"/>
            <p:cNvSpPr txBox="1"/>
            <p:nvPr/>
          </p:nvSpPr>
          <p:spPr>
            <a:xfrm>
              <a:off x="5051890" y="2223507"/>
              <a:ext cx="2088300" cy="3384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lang="en" sz="9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Picture Here</a:t>
              </a:r>
              <a:endParaRPr sz="9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24"/>
          <p:cNvSpPr/>
          <p:nvPr>
            <p:ph idx="2" type="pic"/>
          </p:nvPr>
        </p:nvSpPr>
        <p:spPr>
          <a:xfrm>
            <a:off x="4193382" y="1"/>
            <a:ext cx="4954200" cy="514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4"/>
          <p:cNvSpPr/>
          <p:nvPr>
            <p:ph idx="3" type="pic"/>
          </p:nvPr>
        </p:nvSpPr>
        <p:spPr>
          <a:xfrm>
            <a:off x="707147" y="1809746"/>
            <a:ext cx="1438800" cy="238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Images &amp; Contents Layout">
  <p:cSld name="43_Images &amp; Contents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/>
          <p:cNvSpPr/>
          <p:nvPr>
            <p:ph idx="2" type="pic"/>
          </p:nvPr>
        </p:nvSpPr>
        <p:spPr>
          <a:xfrm>
            <a:off x="1" y="0"/>
            <a:ext cx="3051000" cy="25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6"/>
          <p:cNvSpPr/>
          <p:nvPr>
            <p:ph idx="3" type="pic"/>
          </p:nvPr>
        </p:nvSpPr>
        <p:spPr>
          <a:xfrm>
            <a:off x="3051001" y="2571750"/>
            <a:ext cx="3051000" cy="2571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ontents slide layout">
  <p:cSld name="13_Contents slide layou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28"/>
          <p:cNvGrpSpPr/>
          <p:nvPr/>
        </p:nvGrpSpPr>
        <p:grpSpPr>
          <a:xfrm>
            <a:off x="397844" y="1824966"/>
            <a:ext cx="4030302" cy="2214216"/>
            <a:chOff x="-548507" y="477868"/>
            <a:chExt cx="11571351" cy="6357209"/>
          </a:xfrm>
        </p:grpSpPr>
        <p:sp>
          <p:nvSpPr>
            <p:cNvPr id="85" name="Google Shape;85;p28"/>
            <p:cNvSpPr/>
            <p:nvPr/>
          </p:nvSpPr>
          <p:spPr>
            <a:xfrm>
              <a:off x="-482765" y="6440599"/>
              <a:ext cx="11439858" cy="394478"/>
            </a:xfrm>
            <a:custGeom>
              <a:rect b="b" l="l" r="r" t="t"/>
              <a:pathLst>
                <a:path extrusionOk="0" h="57150" w="16573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8"/>
            <p:cNvSpPr/>
            <p:nvPr/>
          </p:nvSpPr>
          <p:spPr>
            <a:xfrm>
              <a:off x="700575" y="477868"/>
              <a:ext cx="9072991" cy="5917168"/>
            </a:xfrm>
            <a:custGeom>
              <a:rect b="b" l="l" r="r" t="t"/>
              <a:pathLst>
                <a:path extrusionOk="0" h="857250" w="13144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8"/>
            <p:cNvSpPr/>
            <p:nvPr/>
          </p:nvSpPr>
          <p:spPr>
            <a:xfrm>
              <a:off x="1088451" y="839448"/>
              <a:ext cx="8284035" cy="5062466"/>
            </a:xfrm>
            <a:custGeom>
              <a:rect b="b" l="l" r="r" t="t"/>
              <a:pathLst>
                <a:path extrusionOk="0" h="733425" w="1200150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8"/>
            <p:cNvSpPr/>
            <p:nvPr/>
          </p:nvSpPr>
          <p:spPr>
            <a:xfrm>
              <a:off x="-548507" y="6164484"/>
              <a:ext cx="11571351" cy="460224"/>
            </a:xfrm>
            <a:custGeom>
              <a:rect b="b" l="l" r="r" t="t"/>
              <a:pathLst>
                <a:path extrusionOk="0" h="66675" w="1676400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8"/>
            <p:cNvSpPr/>
            <p:nvPr/>
          </p:nvSpPr>
          <p:spPr>
            <a:xfrm>
              <a:off x="4438629" y="6215033"/>
              <a:ext cx="1618413" cy="184076"/>
            </a:xfrm>
            <a:custGeom>
              <a:rect b="b" l="l" r="r" t="t"/>
              <a:pathLst>
                <a:path extrusionOk="0" h="184076" w="1618413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" name="Google Shape;90;p28"/>
            <p:cNvGrpSpPr/>
            <p:nvPr/>
          </p:nvGrpSpPr>
          <p:grpSpPr>
            <a:xfrm>
              <a:off x="1606" y="6382978"/>
              <a:ext cx="414000" cy="115200"/>
              <a:chOff x="5955" y="6353672"/>
              <a:chExt cx="414000" cy="115200"/>
            </a:xfrm>
          </p:grpSpPr>
          <p:sp>
            <p:nvSpPr>
              <p:cNvPr id="91" name="Google Shape;91;p28"/>
              <p:cNvSpPr/>
              <p:nvPr/>
            </p:nvSpPr>
            <p:spPr>
              <a:xfrm>
                <a:off x="5955" y="6353672"/>
                <a:ext cx="414000" cy="115200"/>
              </a:xfrm>
              <a:prstGeom prst="roundRect">
                <a:avLst>
                  <a:gd fmla="val 28154" name="adj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28"/>
              <p:cNvSpPr/>
              <p:nvPr/>
            </p:nvSpPr>
            <p:spPr>
              <a:xfrm>
                <a:off x="99417" y="6382279"/>
                <a:ext cx="227100" cy="55200"/>
              </a:xfrm>
              <a:prstGeom prst="roundRect">
                <a:avLst>
                  <a:gd fmla="val 28154" name="adj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" name="Google Shape;93;p28"/>
            <p:cNvGrpSpPr/>
            <p:nvPr/>
          </p:nvGrpSpPr>
          <p:grpSpPr>
            <a:xfrm>
              <a:off x="9855291" y="6381600"/>
              <a:ext cx="886126" cy="115200"/>
              <a:chOff x="5955" y="6353672"/>
              <a:chExt cx="414000" cy="115200"/>
            </a:xfrm>
          </p:grpSpPr>
          <p:sp>
            <p:nvSpPr>
              <p:cNvPr id="94" name="Google Shape;94;p28"/>
              <p:cNvSpPr/>
              <p:nvPr/>
            </p:nvSpPr>
            <p:spPr>
              <a:xfrm>
                <a:off x="5955" y="6353672"/>
                <a:ext cx="414000" cy="115200"/>
              </a:xfrm>
              <a:prstGeom prst="roundRect">
                <a:avLst>
                  <a:gd fmla="val 28154" name="adj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28"/>
              <p:cNvSpPr/>
              <p:nvPr/>
            </p:nvSpPr>
            <p:spPr>
              <a:xfrm>
                <a:off x="84761" y="6382279"/>
                <a:ext cx="256200" cy="55200"/>
              </a:xfrm>
              <a:prstGeom prst="roundRect">
                <a:avLst>
                  <a:gd fmla="val 28154" name="adj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" name="Google Shape;96;p28"/>
            <p:cNvSpPr/>
            <p:nvPr/>
          </p:nvSpPr>
          <p:spPr>
            <a:xfrm>
              <a:off x="3892805" y="496953"/>
              <a:ext cx="5477614" cy="5427435"/>
            </a:xfrm>
            <a:custGeom>
              <a:rect b="b" l="l" r="r" t="t"/>
              <a:pathLst>
                <a:path extrusionOk="0" h="4035268" w="3976489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28"/>
          <p:cNvSpPr/>
          <p:nvPr>
            <p:ph idx="2" type="pic"/>
          </p:nvPr>
        </p:nvSpPr>
        <p:spPr>
          <a:xfrm>
            <a:off x="939328" y="1941657"/>
            <a:ext cx="2959800" cy="1788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8"/>
          <p:cNvSpPr txBox="1"/>
          <p:nvPr>
            <p:ph idx="1" type="body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Images and Contents Layout">
  <p:cSld name="8_Images and Contents Layou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1"/>
          <p:cNvSpPr/>
          <p:nvPr/>
        </p:nvSpPr>
        <p:spPr>
          <a:xfrm>
            <a:off x="4335785" y="195486"/>
            <a:ext cx="4464600" cy="47526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1"/>
          <p:cNvSpPr/>
          <p:nvPr>
            <p:ph idx="2" type="pic"/>
          </p:nvPr>
        </p:nvSpPr>
        <p:spPr>
          <a:xfrm>
            <a:off x="551077" y="897564"/>
            <a:ext cx="8136900" cy="2592300"/>
          </a:xfrm>
          <a:prstGeom prst="rect">
            <a:avLst/>
          </a:prstGeom>
          <a:solidFill>
            <a:srgbClr val="F2F2F2"/>
          </a:solidFill>
          <a:ln cap="flat" cmpd="sng" w="1905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31"/>
          <p:cNvSpPr txBox="1"/>
          <p:nvPr>
            <p:ph type="title"/>
          </p:nvPr>
        </p:nvSpPr>
        <p:spPr>
          <a:xfrm>
            <a:off x="0" y="202389"/>
            <a:ext cx="9144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5" name="Google Shape;105;p31"/>
          <p:cNvSpPr/>
          <p:nvPr/>
        </p:nvSpPr>
        <p:spPr>
          <a:xfrm rot="-5400000">
            <a:off x="8022002" y="4202334"/>
            <a:ext cx="564900" cy="753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ontents slide layout">
  <p:cSld name="16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ontents slide layout">
  <p:cSld name="15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4"/>
          <p:cNvSpPr txBox="1"/>
          <p:nvPr>
            <p:ph idx="1" type="body"/>
          </p:nvPr>
        </p:nvSpPr>
        <p:spPr>
          <a:xfrm>
            <a:off x="242647" y="24936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 sets layout">
  <p:cSld name="1_Icon sets layou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5"/>
          <p:cNvSpPr txBox="1"/>
          <p:nvPr>
            <p:ph idx="1" type="body"/>
          </p:nvPr>
        </p:nvSpPr>
        <p:spPr>
          <a:xfrm>
            <a:off x="242647" y="92609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35"/>
          <p:cNvSpPr/>
          <p:nvPr/>
        </p:nvSpPr>
        <p:spPr>
          <a:xfrm>
            <a:off x="265508" y="848693"/>
            <a:ext cx="2670600" cy="4051800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5"/>
          <p:cNvSpPr/>
          <p:nvPr/>
        </p:nvSpPr>
        <p:spPr>
          <a:xfrm>
            <a:off x="398950" y="1010625"/>
            <a:ext cx="115500" cy="3761400"/>
          </a:xfrm>
          <a:prstGeom prst="roundRect">
            <a:avLst>
              <a:gd fmla="val 50000" name="adj"/>
            </a:avLst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5"/>
          <p:cNvSpPr/>
          <p:nvPr/>
        </p:nvSpPr>
        <p:spPr>
          <a:xfrm rot="5400000">
            <a:off x="2292807" y="957527"/>
            <a:ext cx="514500" cy="513900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5"/>
          <p:cNvSpPr txBox="1"/>
          <p:nvPr/>
        </p:nvSpPr>
        <p:spPr>
          <a:xfrm>
            <a:off x="533778" y="1227910"/>
            <a:ext cx="1674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5"/>
          <p:cNvSpPr txBox="1"/>
          <p:nvPr/>
        </p:nvSpPr>
        <p:spPr>
          <a:xfrm>
            <a:off x="533778" y="1595597"/>
            <a:ext cx="167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5"/>
          <p:cNvSpPr txBox="1"/>
          <p:nvPr/>
        </p:nvSpPr>
        <p:spPr>
          <a:xfrm>
            <a:off x="540922" y="4356328"/>
            <a:ext cx="1674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5"/>
          <p:cNvSpPr txBox="1"/>
          <p:nvPr/>
        </p:nvSpPr>
        <p:spPr>
          <a:xfrm>
            <a:off x="540922" y="3337743"/>
            <a:ext cx="20379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 sz="11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6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36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122" name="Google Shape;122;p36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6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6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6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6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6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6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6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6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6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6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6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6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6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6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6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6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6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6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6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6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6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6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6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6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6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6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6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6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6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6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6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6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36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156" name="Google Shape;156;p36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6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6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6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6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6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6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6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6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6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6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6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6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6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6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6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6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6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6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6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6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6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6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6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6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6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6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6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6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6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6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6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6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6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6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6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6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6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6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6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6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6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6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6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6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6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6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6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6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6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6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6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6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6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6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6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6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6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6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6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6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6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6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36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6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Char char="●"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Char char="○"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Char char="■"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Char char="●"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Char char="○"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Char char="■"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Char char="●"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Char char="○"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Char char="■"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tillium Web SemiBold"/>
              <a:buChar char="●"/>
              <a:defRPr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○"/>
              <a:defRPr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Titillium Web SemiBold"/>
              <a:buChar char="■"/>
              <a:defRPr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○"/>
              <a:defRPr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■"/>
              <a:defRPr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  <a:defRPr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○"/>
              <a:defRPr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■"/>
              <a:defRPr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25" name="Google Shape;225;p36"/>
          <p:cNvSpPr txBox="1"/>
          <p:nvPr>
            <p:ph idx="2" type="body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  <a:defRPr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○"/>
              <a:defRPr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■"/>
              <a:defRPr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  <a:defRPr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○"/>
              <a:defRPr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■"/>
              <a:defRPr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  <a:defRPr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○"/>
              <a:defRPr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■"/>
              <a:defRPr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26" name="Google Shape;226;p3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/>
          <p:nvPr/>
        </p:nvSpPr>
        <p:spPr>
          <a:xfrm flipH="1" rot="10800000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indent="-419100" lvl="8" marL="41148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230" name="Google Shape;230;p3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7"/>
          <p:cNvSpPr/>
          <p:nvPr/>
        </p:nvSpPr>
        <p:spPr>
          <a:xfrm>
            <a:off x="0" y="4011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_2">
    <p:bg>
      <p:bgPr>
        <a:solidFill>
          <a:srgbClr val="465573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1" type="subTitle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235" name="Google Shape;235;p38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236" name="Google Shape;236;p38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8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8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8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8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8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8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8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8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8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8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8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8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8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8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8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8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8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8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8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8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8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8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8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8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8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8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8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8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8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8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8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8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38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270" name="Google Shape;270;p38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8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8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8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8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8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8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8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8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8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8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8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8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8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8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8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8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8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8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8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8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8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8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8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buNone/>
              <a:defRPr b="1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buNone/>
              <a:defRPr b="1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buNone/>
              <a:defRPr b="1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buNone/>
              <a:defRPr b="1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buNone/>
              <a:defRPr b="1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buNone/>
              <a:defRPr b="1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buNone/>
              <a:defRPr b="1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buNone/>
              <a:defRPr b="1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9" name="Google Shape;339;p39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40" name="Google Shape;340;p39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9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9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9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9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9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9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9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3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4" name="Google Shape;374;p39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39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9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Char char="●"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2" name="Google Shape;442;p39"/>
          <p:cNvSpPr txBox="1"/>
          <p:nvPr>
            <p:ph idx="1" type="body"/>
          </p:nvPr>
        </p:nvSpPr>
        <p:spPr>
          <a:xfrm>
            <a:off x="728980" y="1175653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Font typeface="Titillium Web"/>
              <a:buChar char="●"/>
              <a:defRPr sz="1500"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Font typeface="Titillium Web"/>
              <a:buChar char="○"/>
              <a:defRPr sz="150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Font typeface="Titillium Web"/>
              <a:buChar char="■"/>
              <a:defRPr sz="150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Font typeface="Titillium Web"/>
              <a:buChar char="●"/>
              <a:defRPr sz="150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Font typeface="Titillium Web"/>
              <a:buChar char="○"/>
              <a:defRPr sz="150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Font typeface="Titillium Web"/>
              <a:buChar char="■"/>
              <a:defRPr sz="150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Font typeface="Titillium Web"/>
              <a:buChar char="●"/>
              <a:defRPr sz="150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Font typeface="Titillium Web"/>
              <a:buChar char="○"/>
              <a:defRPr sz="150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Font typeface="Titillium Web"/>
              <a:buChar char="■"/>
              <a:defRPr sz="15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26.xml"/><Relationship Id="rId24" Type="http://schemas.openxmlformats.org/officeDocument/2006/relationships/theme" Target="../theme/theme4.xml"/><Relationship Id="rId12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32.xml"/><Relationship Id="rId6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44.png"/><Relationship Id="rId7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lukes/ISO-3166-Countries-with-Regional-Codes/blob/master/all/all.csv" TargetMode="External"/><Relationship Id="rId4" Type="http://schemas.openxmlformats.org/officeDocument/2006/relationships/hyperlink" Target="https://www.sciencedirect.com/science/article/pii/S2352340918315191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 txBox="1"/>
          <p:nvPr/>
        </p:nvSpPr>
        <p:spPr>
          <a:xfrm>
            <a:off x="0" y="3294870"/>
            <a:ext cx="91440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Predictive Analysis on </a:t>
            </a:r>
            <a:r>
              <a:rPr lang="en" sz="35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Hotel </a:t>
            </a:r>
            <a:r>
              <a:rPr lang="en" sz="35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Cancellations</a:t>
            </a:r>
            <a:endParaRPr sz="35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8" name="Google Shape;448;p40"/>
          <p:cNvSpPr txBox="1"/>
          <p:nvPr/>
        </p:nvSpPr>
        <p:spPr>
          <a:xfrm>
            <a:off x="0" y="4209643"/>
            <a:ext cx="9144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</a:rPr>
              <a:t>∞</a:t>
            </a:r>
            <a:endParaRPr sz="4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TEAM 8</a:t>
            </a:r>
            <a:endParaRPr sz="11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9"/>
          <p:cNvSpPr txBox="1"/>
          <p:nvPr>
            <p:ph type="title"/>
          </p:nvPr>
        </p:nvSpPr>
        <p:spPr>
          <a:xfrm>
            <a:off x="333625" y="401250"/>
            <a:ext cx="7686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Correlation Matrix</a:t>
            </a:r>
            <a:endParaRPr sz="2000"/>
          </a:p>
        </p:txBody>
      </p:sp>
      <p:sp>
        <p:nvSpPr>
          <p:cNvPr id="582" name="Google Shape;582;p49"/>
          <p:cNvSpPr txBox="1"/>
          <p:nvPr/>
        </p:nvSpPr>
        <p:spPr>
          <a:xfrm>
            <a:off x="223875" y="1258650"/>
            <a:ext cx="40278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tillium Web"/>
                <a:ea typeface="Titillium Web"/>
                <a:cs typeface="Titillium Web"/>
                <a:sym typeface="Titillium Web"/>
              </a:rPr>
              <a:t>No high correlation</a:t>
            </a:r>
            <a:r>
              <a:rPr lang="en" sz="160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16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-"/>
            </a:pPr>
            <a:r>
              <a:rPr lang="en" sz="1600">
                <a:latin typeface="Titillium Web"/>
                <a:ea typeface="Titillium Web"/>
                <a:cs typeface="Titillium Web"/>
                <a:sym typeface="Titillium Web"/>
              </a:rPr>
              <a:t>between the predictors and target variable</a:t>
            </a:r>
            <a:endParaRPr sz="16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tillium Web"/>
              <a:buChar char="-"/>
            </a:pPr>
            <a:r>
              <a:rPr lang="en" sz="1600">
                <a:latin typeface="Titillium Web"/>
                <a:ea typeface="Titillium Web"/>
                <a:cs typeface="Titillium Web"/>
                <a:sym typeface="Titillium Web"/>
              </a:rPr>
              <a:t>Among most of the predictor variables</a:t>
            </a:r>
            <a:endParaRPr sz="1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83" name="Google Shape;5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125" y="599725"/>
            <a:ext cx="4864424" cy="4472601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9"/>
          <p:cNvSpPr/>
          <p:nvPr/>
        </p:nvSpPr>
        <p:spPr>
          <a:xfrm>
            <a:off x="5328950" y="1460900"/>
            <a:ext cx="297000" cy="272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9"/>
          <p:cNvSpPr/>
          <p:nvPr/>
        </p:nvSpPr>
        <p:spPr>
          <a:xfrm>
            <a:off x="7393975" y="3496575"/>
            <a:ext cx="297000" cy="272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9"/>
          <p:cNvSpPr/>
          <p:nvPr/>
        </p:nvSpPr>
        <p:spPr>
          <a:xfrm>
            <a:off x="5035475" y="4036975"/>
            <a:ext cx="222000" cy="408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9"/>
          <p:cNvSpPr/>
          <p:nvPr/>
        </p:nvSpPr>
        <p:spPr>
          <a:xfrm>
            <a:off x="5014025" y="1159525"/>
            <a:ext cx="264900" cy="214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9"/>
          <p:cNvSpPr/>
          <p:nvPr/>
        </p:nvSpPr>
        <p:spPr>
          <a:xfrm>
            <a:off x="5876500" y="1979150"/>
            <a:ext cx="246900" cy="236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9"/>
          <p:cNvSpPr/>
          <p:nvPr/>
        </p:nvSpPr>
        <p:spPr>
          <a:xfrm>
            <a:off x="6739025" y="3528775"/>
            <a:ext cx="586800" cy="24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9"/>
          <p:cNvSpPr/>
          <p:nvPr/>
        </p:nvSpPr>
        <p:spPr>
          <a:xfrm>
            <a:off x="5371900" y="3865200"/>
            <a:ext cx="246900" cy="24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9"/>
          <p:cNvSpPr/>
          <p:nvPr/>
        </p:nvSpPr>
        <p:spPr>
          <a:xfrm>
            <a:off x="5384350" y="3525225"/>
            <a:ext cx="222000" cy="21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9"/>
          <p:cNvSpPr/>
          <p:nvPr/>
        </p:nvSpPr>
        <p:spPr>
          <a:xfrm>
            <a:off x="6027850" y="3528775"/>
            <a:ext cx="437100" cy="24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9"/>
          <p:cNvSpPr txBox="1"/>
          <p:nvPr/>
        </p:nvSpPr>
        <p:spPr>
          <a:xfrm>
            <a:off x="-2000500" y="3141200"/>
            <a:ext cx="8395200" cy="28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Price (time-series/Autocorrelation)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Average Daily Rate Mean: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2015: 87.17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2016: 98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2017: 114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Price is increasing each year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so we transformed variable to remove inflation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0"/>
          <p:cNvSpPr txBox="1"/>
          <p:nvPr>
            <p:ph type="title"/>
          </p:nvPr>
        </p:nvSpPr>
        <p:spPr>
          <a:xfrm>
            <a:off x="221575" y="393325"/>
            <a:ext cx="7686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Information Gain</a:t>
            </a:r>
            <a:endParaRPr sz="2000"/>
          </a:p>
        </p:txBody>
      </p:sp>
      <p:pic>
        <p:nvPicPr>
          <p:cNvPr id="599" name="Google Shape;5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975" y="686075"/>
            <a:ext cx="2068650" cy="40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0"/>
          <p:cNvSpPr txBox="1"/>
          <p:nvPr/>
        </p:nvSpPr>
        <p:spPr>
          <a:xfrm>
            <a:off x="680075" y="1700363"/>
            <a:ext cx="43632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I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nformation gain for each predictor is low (at .10s)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Still, we get rank order on which predictors are more informative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Top 3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: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-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Deposit type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-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Average daily rate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-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Lead time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1"/>
          <p:cNvSpPr txBox="1"/>
          <p:nvPr>
            <p:ph type="ctrTitle"/>
          </p:nvPr>
        </p:nvSpPr>
        <p:spPr>
          <a:xfrm>
            <a:off x="448270" y="5437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tillium Web"/>
                <a:ea typeface="Titillium Web"/>
                <a:cs typeface="Titillium Web"/>
                <a:sym typeface="Titillium Web"/>
              </a:rPr>
              <a:t>DATA PREPARATION </a:t>
            </a:r>
            <a:endParaRPr sz="3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7033529" y="1987050"/>
            <a:ext cx="1751814" cy="275049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Titillium Web"/>
              </a:rPr>
              <a:t>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2"/>
          <p:cNvSpPr txBox="1"/>
          <p:nvPr>
            <p:ph type="title"/>
          </p:nvPr>
        </p:nvSpPr>
        <p:spPr>
          <a:xfrm>
            <a:off x="273100" y="386975"/>
            <a:ext cx="7686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Dropped Features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12" name="Google Shape;612;p52"/>
          <p:cNvSpPr txBox="1"/>
          <p:nvPr/>
        </p:nvSpPr>
        <p:spPr>
          <a:xfrm>
            <a:off x="392350" y="1348475"/>
            <a:ext cx="80814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Leakage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Assigned room type: assigned once customer checks in 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Reservation status: changes to either cancelled or check-out 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Reservation status date: used in conjunction with reservation status 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Redundancy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I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nformation </a:t>
            </a: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gained 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can be acquired from another attribute 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Arrival date week number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Arrival date day of month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Arrival date year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Outliers/High leverage points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E.g. $5000 room, company trip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Features with too many levels</a:t>
            </a:r>
            <a:endParaRPr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E.g. Countries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613" name="Google Shape;6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8525" y="29725"/>
            <a:ext cx="1834050" cy="50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3"/>
          <p:cNvSpPr txBox="1"/>
          <p:nvPr>
            <p:ph type="title"/>
          </p:nvPr>
        </p:nvSpPr>
        <p:spPr>
          <a:xfrm>
            <a:off x="190650" y="401250"/>
            <a:ext cx="7686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Country Transformation</a:t>
            </a:r>
            <a:endParaRPr/>
          </a:p>
        </p:txBody>
      </p:sp>
      <p:sp>
        <p:nvSpPr>
          <p:cNvPr id="619" name="Google Shape;619;p53"/>
          <p:cNvSpPr txBox="1"/>
          <p:nvPr/>
        </p:nvSpPr>
        <p:spPr>
          <a:xfrm>
            <a:off x="392350" y="1435175"/>
            <a:ext cx="7387800" cy="31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Country attribute tells the customer’s country of origin 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There were </a:t>
            </a:r>
            <a:r>
              <a:rPr b="1"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178</a:t>
            </a: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 different categories 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To address the large dimensions we imported a country codes index which corresponds sub-regions to each country code 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countries that had less than 500 we remapped their value to corresponding sub-region 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sub-regions less than 500 occurrences we further group them into regions or “others”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We were able to get the country categories down to 28 dimensions </a:t>
            </a:r>
            <a:endParaRPr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4"/>
          <p:cNvSpPr txBox="1"/>
          <p:nvPr>
            <p:ph type="title"/>
          </p:nvPr>
        </p:nvSpPr>
        <p:spPr>
          <a:xfrm>
            <a:off x="248437" y="554275"/>
            <a:ext cx="7686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Average Daily Rate Transformation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625" name="Google Shape;625;p54"/>
          <p:cNvGrpSpPr/>
          <p:nvPr/>
        </p:nvGrpSpPr>
        <p:grpSpPr>
          <a:xfrm>
            <a:off x="362850" y="2384179"/>
            <a:ext cx="1367700" cy="2633996"/>
            <a:chOff x="362850" y="2384179"/>
            <a:chExt cx="1367700" cy="2633996"/>
          </a:xfrm>
        </p:grpSpPr>
        <p:cxnSp>
          <p:nvCxnSpPr>
            <p:cNvPr id="626" name="Google Shape;626;p54"/>
            <p:cNvCxnSpPr>
              <a:stCxn id="627" idx="4"/>
              <a:endCxn id="628" idx="0"/>
            </p:cNvCxnSpPr>
            <p:nvPr/>
          </p:nvCxnSpPr>
          <p:spPr>
            <a:xfrm>
              <a:off x="1028690" y="2384179"/>
              <a:ext cx="18000" cy="158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8" name="Google Shape;628;p54"/>
            <p:cNvSpPr txBox="1"/>
            <p:nvPr/>
          </p:nvSpPr>
          <p:spPr>
            <a:xfrm>
              <a:off x="362850" y="3968175"/>
              <a:ext cx="1367700" cy="1050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Combine columns(arrival year &amp; month) to get exact </a:t>
              </a:r>
              <a:r>
                <a:rPr lang="en" sz="1100"/>
                <a:t>arrival </a:t>
              </a:r>
              <a:r>
                <a:rPr lang="en" sz="1100"/>
                <a:t>date</a:t>
              </a:r>
              <a:endParaRPr sz="1100"/>
            </a:p>
          </p:txBody>
        </p:sp>
      </p:grpSp>
      <p:grpSp>
        <p:nvGrpSpPr>
          <p:cNvPr id="629" name="Google Shape;629;p54"/>
          <p:cNvGrpSpPr/>
          <p:nvPr/>
        </p:nvGrpSpPr>
        <p:grpSpPr>
          <a:xfrm>
            <a:off x="1644475" y="2384179"/>
            <a:ext cx="1319700" cy="1404596"/>
            <a:chOff x="1644475" y="2384179"/>
            <a:chExt cx="1319700" cy="1404596"/>
          </a:xfrm>
        </p:grpSpPr>
        <p:cxnSp>
          <p:nvCxnSpPr>
            <p:cNvPr id="630" name="Google Shape;630;p54"/>
            <p:cNvCxnSpPr>
              <a:stCxn id="631" idx="4"/>
            </p:cNvCxnSpPr>
            <p:nvPr/>
          </p:nvCxnSpPr>
          <p:spPr>
            <a:xfrm>
              <a:off x="2253781" y="2384179"/>
              <a:ext cx="7500" cy="29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2" name="Google Shape;632;p54"/>
            <p:cNvSpPr txBox="1"/>
            <p:nvPr/>
          </p:nvSpPr>
          <p:spPr>
            <a:xfrm>
              <a:off x="1644475" y="2682675"/>
              <a:ext cx="1319700" cy="11061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</a:rPr>
                <a:t>Calculate booking date based on arrival date and lead time (day).</a:t>
              </a:r>
              <a:endParaRPr sz="1100"/>
            </a:p>
          </p:txBody>
        </p:sp>
      </p:grpSp>
      <p:grpSp>
        <p:nvGrpSpPr>
          <p:cNvPr id="633" name="Google Shape;633;p54"/>
          <p:cNvGrpSpPr/>
          <p:nvPr/>
        </p:nvGrpSpPr>
        <p:grpSpPr>
          <a:xfrm>
            <a:off x="2855825" y="2384175"/>
            <a:ext cx="1367700" cy="2634000"/>
            <a:chOff x="362850" y="2384175"/>
            <a:chExt cx="1367700" cy="2634000"/>
          </a:xfrm>
        </p:grpSpPr>
        <p:cxnSp>
          <p:nvCxnSpPr>
            <p:cNvPr id="634" name="Google Shape;634;p54"/>
            <p:cNvCxnSpPr>
              <a:endCxn id="635" idx="0"/>
            </p:cNvCxnSpPr>
            <p:nvPr/>
          </p:nvCxnSpPr>
          <p:spPr>
            <a:xfrm>
              <a:off x="1028700" y="2384175"/>
              <a:ext cx="18000" cy="158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5" name="Google Shape;635;p54"/>
            <p:cNvSpPr txBox="1"/>
            <p:nvPr/>
          </p:nvSpPr>
          <p:spPr>
            <a:xfrm>
              <a:off x="362850" y="3968175"/>
              <a:ext cx="1367700" cy="1050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636" name="Google Shape;636;p54"/>
          <p:cNvGrpSpPr/>
          <p:nvPr/>
        </p:nvGrpSpPr>
        <p:grpSpPr>
          <a:xfrm>
            <a:off x="4147075" y="2384179"/>
            <a:ext cx="1319700" cy="1238696"/>
            <a:chOff x="1644475" y="2384179"/>
            <a:chExt cx="1319700" cy="1238696"/>
          </a:xfrm>
        </p:grpSpPr>
        <p:cxnSp>
          <p:nvCxnSpPr>
            <p:cNvPr id="637" name="Google Shape;637;p54"/>
            <p:cNvCxnSpPr/>
            <p:nvPr/>
          </p:nvCxnSpPr>
          <p:spPr>
            <a:xfrm>
              <a:off x="2253781" y="2384179"/>
              <a:ext cx="7500" cy="298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8" name="Google Shape;638;p54"/>
            <p:cNvSpPr txBox="1"/>
            <p:nvPr/>
          </p:nvSpPr>
          <p:spPr>
            <a:xfrm>
              <a:off x="1644475" y="2682675"/>
              <a:ext cx="1319700" cy="940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627" name="Google Shape;627;p54"/>
          <p:cNvSpPr/>
          <p:nvPr/>
        </p:nvSpPr>
        <p:spPr>
          <a:xfrm>
            <a:off x="700816" y="1908664"/>
            <a:ext cx="655749" cy="475515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31" name="Google Shape;631;p54"/>
          <p:cNvSpPr/>
          <p:nvPr/>
        </p:nvSpPr>
        <p:spPr>
          <a:xfrm>
            <a:off x="1925907" y="1908664"/>
            <a:ext cx="655749" cy="475515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39" name="Google Shape;639;p54"/>
          <p:cNvSpPr/>
          <p:nvPr/>
        </p:nvSpPr>
        <p:spPr>
          <a:xfrm>
            <a:off x="3150998" y="1908664"/>
            <a:ext cx="655749" cy="475515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640" name="Google Shape;640;p54"/>
          <p:cNvSpPr/>
          <p:nvPr/>
        </p:nvSpPr>
        <p:spPr>
          <a:xfrm>
            <a:off x="4376090" y="1908664"/>
            <a:ext cx="655749" cy="475515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cxnSp>
        <p:nvCxnSpPr>
          <p:cNvPr id="641" name="Google Shape;641;p54"/>
          <p:cNvCxnSpPr>
            <a:endCxn id="631" idx="2"/>
          </p:cNvCxnSpPr>
          <p:nvPr/>
        </p:nvCxnSpPr>
        <p:spPr>
          <a:xfrm>
            <a:off x="1309407" y="2140722"/>
            <a:ext cx="6165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2" name="Google Shape;642;p54"/>
          <p:cNvCxnSpPr/>
          <p:nvPr/>
        </p:nvCxnSpPr>
        <p:spPr>
          <a:xfrm>
            <a:off x="2558147" y="2143572"/>
            <a:ext cx="616360" cy="5698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3" name="Google Shape;643;p54"/>
          <p:cNvCxnSpPr/>
          <p:nvPr/>
        </p:nvCxnSpPr>
        <p:spPr>
          <a:xfrm>
            <a:off x="3783254" y="2140723"/>
            <a:ext cx="616360" cy="5698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4" name="Google Shape;644;p54"/>
          <p:cNvSpPr txBox="1"/>
          <p:nvPr/>
        </p:nvSpPr>
        <p:spPr>
          <a:xfrm>
            <a:off x="2879825" y="3974525"/>
            <a:ext cx="1319700" cy="104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Calculate corresponding average price for each month</a:t>
            </a:r>
            <a:endParaRPr sz="1100"/>
          </a:p>
        </p:txBody>
      </p:sp>
      <p:sp>
        <p:nvSpPr>
          <p:cNvPr id="645" name="Google Shape;645;p54"/>
          <p:cNvSpPr txBox="1"/>
          <p:nvPr/>
        </p:nvSpPr>
        <p:spPr>
          <a:xfrm>
            <a:off x="4147075" y="2682675"/>
            <a:ext cx="1319700" cy="94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Calculate price changes% based on average price of the </a:t>
            </a:r>
            <a:r>
              <a:rPr lang="en" sz="1100">
                <a:solidFill>
                  <a:schemeClr val="dk1"/>
                </a:solidFill>
              </a:rPr>
              <a:t>previous</a:t>
            </a:r>
            <a:r>
              <a:rPr lang="en" sz="1100">
                <a:solidFill>
                  <a:schemeClr val="dk1"/>
                </a:solidFill>
              </a:rPr>
              <a:t> month</a:t>
            </a:r>
            <a:endParaRPr sz="1100"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075" y="2571750"/>
            <a:ext cx="3197700" cy="248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7111" y="81325"/>
            <a:ext cx="3102463" cy="24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5"/>
          <p:cNvSpPr txBox="1"/>
          <p:nvPr>
            <p:ph type="title"/>
          </p:nvPr>
        </p:nvSpPr>
        <p:spPr>
          <a:xfrm>
            <a:off x="430625" y="401250"/>
            <a:ext cx="7686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Normaliz</a:t>
            </a:r>
            <a:r>
              <a:rPr lang="en"/>
              <a:t>ing distributions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53" name="Google Shape;653;p55"/>
          <p:cNvSpPr txBox="1"/>
          <p:nvPr/>
        </p:nvSpPr>
        <p:spPr>
          <a:xfrm>
            <a:off x="392350" y="1348475"/>
            <a:ext cx="80814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4" name="Google Shape;6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075" y="71150"/>
            <a:ext cx="38590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070" y="2571750"/>
            <a:ext cx="4064254" cy="2544751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5"/>
          <p:cNvSpPr txBox="1"/>
          <p:nvPr>
            <p:ph idx="1" type="body"/>
          </p:nvPr>
        </p:nvSpPr>
        <p:spPr>
          <a:xfrm>
            <a:off x="-1792520" y="1621178"/>
            <a:ext cx="7686000" cy="30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 Time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Stays in Weekend Nights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6"/>
          <p:cNvSpPr txBox="1"/>
          <p:nvPr>
            <p:ph type="title"/>
          </p:nvPr>
        </p:nvSpPr>
        <p:spPr>
          <a:xfrm>
            <a:off x="453025" y="401250"/>
            <a:ext cx="7686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Regrouped Variables</a:t>
            </a:r>
            <a:endParaRPr/>
          </a:p>
        </p:txBody>
      </p:sp>
      <p:pic>
        <p:nvPicPr>
          <p:cNvPr id="662" name="Google Shape;6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75" y="1728675"/>
            <a:ext cx="4121724" cy="24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6"/>
          <p:cNvSpPr txBox="1"/>
          <p:nvPr/>
        </p:nvSpPr>
        <p:spPr>
          <a:xfrm>
            <a:off x="4897200" y="1928850"/>
            <a:ext cx="55095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Agents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Children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Babies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Adults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Previous Cancellations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Previous Bookings Not Canceled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Days on Waiting List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Booking Changes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Required Car Parking Spaces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●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Reserved Room Type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7"/>
          <p:cNvSpPr txBox="1"/>
          <p:nvPr>
            <p:ph type="title"/>
          </p:nvPr>
        </p:nvSpPr>
        <p:spPr>
          <a:xfrm>
            <a:off x="389350" y="401250"/>
            <a:ext cx="7686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Quadratic Features for Linear Models</a:t>
            </a:r>
            <a:endParaRPr/>
          </a:p>
        </p:txBody>
      </p:sp>
      <p:sp>
        <p:nvSpPr>
          <p:cNvPr id="669" name="Google Shape;669;p57"/>
          <p:cNvSpPr txBox="1"/>
          <p:nvPr>
            <p:ph idx="1" type="body"/>
          </p:nvPr>
        </p:nvSpPr>
        <p:spPr>
          <a:xfrm>
            <a:off x="2437255" y="1520578"/>
            <a:ext cx="7686000" cy="30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Children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Week Nights</a:t>
            </a:r>
            <a:endParaRPr/>
          </a:p>
        </p:txBody>
      </p:sp>
      <p:pic>
        <p:nvPicPr>
          <p:cNvPr id="670" name="Google Shape;67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25" y="1996475"/>
            <a:ext cx="3320925" cy="21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8"/>
          <p:cNvSpPr txBox="1"/>
          <p:nvPr>
            <p:ph type="title"/>
          </p:nvPr>
        </p:nvSpPr>
        <p:spPr>
          <a:xfrm>
            <a:off x="238050" y="401250"/>
            <a:ext cx="7686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676" name="Google Shape;676;p58"/>
          <p:cNvSpPr/>
          <p:nvPr/>
        </p:nvSpPr>
        <p:spPr>
          <a:xfrm>
            <a:off x="2482917" y="1397931"/>
            <a:ext cx="1890000" cy="324000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lt1">
                <a:alpha val="8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For Whom?</a:t>
            </a:r>
            <a:endParaRPr sz="1100"/>
          </a:p>
        </p:txBody>
      </p:sp>
      <p:sp>
        <p:nvSpPr>
          <p:cNvPr id="677" name="Google Shape;677;p58"/>
          <p:cNvSpPr/>
          <p:nvPr/>
        </p:nvSpPr>
        <p:spPr>
          <a:xfrm>
            <a:off x="4625959" y="1400031"/>
            <a:ext cx="1890000" cy="324000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chemeClr val="lt1">
                <a:alpha val="8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Booking information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678" name="Google Shape;678;p58"/>
          <p:cNvSpPr/>
          <p:nvPr/>
        </p:nvSpPr>
        <p:spPr>
          <a:xfrm>
            <a:off x="339909" y="1397931"/>
            <a:ext cx="1890000" cy="324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>
                <a:alpha val="8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When/How long?</a:t>
            </a:r>
            <a:endParaRPr sz="1100"/>
          </a:p>
        </p:txBody>
      </p:sp>
      <p:sp>
        <p:nvSpPr>
          <p:cNvPr id="679" name="Google Shape;679;p58"/>
          <p:cNvSpPr/>
          <p:nvPr/>
        </p:nvSpPr>
        <p:spPr>
          <a:xfrm>
            <a:off x="2485879" y="1910846"/>
            <a:ext cx="1890000" cy="324000"/>
          </a:xfrm>
          <a:prstGeom prst="rect">
            <a:avLst/>
          </a:prstGeom>
          <a:solidFill>
            <a:schemeClr val="accent2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</a:t>
            </a:r>
            <a:r>
              <a:rPr b="1" lang="en" sz="1100">
                <a:solidFill>
                  <a:schemeClr val="lt1"/>
                </a:solidFill>
              </a:rPr>
              <a:t>ults</a:t>
            </a:r>
            <a:endParaRPr sz="1100"/>
          </a:p>
        </p:txBody>
      </p:sp>
      <p:sp>
        <p:nvSpPr>
          <p:cNvPr id="680" name="Google Shape;680;p58"/>
          <p:cNvSpPr/>
          <p:nvPr/>
        </p:nvSpPr>
        <p:spPr>
          <a:xfrm>
            <a:off x="4624438" y="2775021"/>
            <a:ext cx="1890000" cy="3240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100">
                <a:solidFill>
                  <a:schemeClr val="lt1"/>
                </a:solidFill>
              </a:rPr>
              <a:t>Booking changes</a:t>
            </a:r>
            <a:endParaRPr sz="1100"/>
          </a:p>
        </p:txBody>
      </p:sp>
      <p:sp>
        <p:nvSpPr>
          <p:cNvPr id="681" name="Google Shape;681;p58"/>
          <p:cNvSpPr/>
          <p:nvPr/>
        </p:nvSpPr>
        <p:spPr>
          <a:xfrm>
            <a:off x="348039" y="2080621"/>
            <a:ext cx="1890000" cy="324000"/>
          </a:xfrm>
          <a:prstGeom prst="rect">
            <a:avLst/>
          </a:prstGeom>
          <a:solidFill>
            <a:schemeClr val="accent1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Lead time</a:t>
            </a:r>
            <a:endParaRPr sz="1100"/>
          </a:p>
        </p:txBody>
      </p:sp>
      <p:sp>
        <p:nvSpPr>
          <p:cNvPr id="682" name="Google Shape;682;p58"/>
          <p:cNvSpPr/>
          <p:nvPr/>
        </p:nvSpPr>
        <p:spPr>
          <a:xfrm>
            <a:off x="2485879" y="2343456"/>
            <a:ext cx="1890000" cy="324000"/>
          </a:xfrm>
          <a:prstGeom prst="rect">
            <a:avLst/>
          </a:prstGeom>
          <a:solidFill>
            <a:schemeClr val="accent2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Children</a:t>
            </a:r>
            <a:endParaRPr sz="1100"/>
          </a:p>
        </p:txBody>
      </p:sp>
      <p:sp>
        <p:nvSpPr>
          <p:cNvPr id="683" name="Google Shape;683;p58"/>
          <p:cNvSpPr/>
          <p:nvPr/>
        </p:nvSpPr>
        <p:spPr>
          <a:xfrm>
            <a:off x="4623688" y="3208656"/>
            <a:ext cx="1890000" cy="3240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Deposit type</a:t>
            </a:r>
            <a:endParaRPr sz="1100"/>
          </a:p>
        </p:txBody>
      </p:sp>
      <p:sp>
        <p:nvSpPr>
          <p:cNvPr id="684" name="Google Shape;684;p58"/>
          <p:cNvSpPr/>
          <p:nvPr/>
        </p:nvSpPr>
        <p:spPr>
          <a:xfrm>
            <a:off x="347301" y="2536481"/>
            <a:ext cx="1890000" cy="324000"/>
          </a:xfrm>
          <a:prstGeom prst="rect">
            <a:avLst/>
          </a:prstGeom>
          <a:solidFill>
            <a:schemeClr val="accent1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Arrival date year</a:t>
            </a:r>
            <a:endParaRPr sz="1100"/>
          </a:p>
        </p:txBody>
      </p:sp>
      <p:sp>
        <p:nvSpPr>
          <p:cNvPr id="685" name="Google Shape;685;p58"/>
          <p:cNvSpPr/>
          <p:nvPr/>
        </p:nvSpPr>
        <p:spPr>
          <a:xfrm>
            <a:off x="2485879" y="2776042"/>
            <a:ext cx="1890000" cy="324000"/>
          </a:xfrm>
          <a:prstGeom prst="rect">
            <a:avLst/>
          </a:prstGeom>
          <a:solidFill>
            <a:schemeClr val="accent2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Babies</a:t>
            </a:r>
            <a:endParaRPr sz="1100"/>
          </a:p>
        </p:txBody>
      </p:sp>
      <p:sp>
        <p:nvSpPr>
          <p:cNvPr id="686" name="Google Shape;686;p58"/>
          <p:cNvSpPr/>
          <p:nvPr/>
        </p:nvSpPr>
        <p:spPr>
          <a:xfrm>
            <a:off x="4623700" y="3641242"/>
            <a:ext cx="1890000" cy="3240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Days in waiting list</a:t>
            </a:r>
            <a:endParaRPr sz="1100"/>
          </a:p>
        </p:txBody>
      </p:sp>
      <p:sp>
        <p:nvSpPr>
          <p:cNvPr id="687" name="Google Shape;687;p58"/>
          <p:cNvSpPr/>
          <p:nvPr/>
        </p:nvSpPr>
        <p:spPr>
          <a:xfrm>
            <a:off x="346563" y="2992342"/>
            <a:ext cx="1890000" cy="324000"/>
          </a:xfrm>
          <a:prstGeom prst="rect">
            <a:avLst/>
          </a:prstGeom>
          <a:solidFill>
            <a:schemeClr val="accent1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Arrival date month</a:t>
            </a: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sp>
        <p:nvSpPr>
          <p:cNvPr id="688" name="Google Shape;688;p58"/>
          <p:cNvSpPr/>
          <p:nvPr/>
        </p:nvSpPr>
        <p:spPr>
          <a:xfrm>
            <a:off x="2497904" y="3208652"/>
            <a:ext cx="1890000" cy="324000"/>
          </a:xfrm>
          <a:prstGeom prst="rect">
            <a:avLst/>
          </a:prstGeom>
          <a:solidFill>
            <a:schemeClr val="accent2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Is repeated guest</a:t>
            </a:r>
            <a:endParaRPr sz="1100"/>
          </a:p>
        </p:txBody>
      </p:sp>
      <p:sp>
        <p:nvSpPr>
          <p:cNvPr id="689" name="Google Shape;689;p58"/>
          <p:cNvSpPr/>
          <p:nvPr/>
        </p:nvSpPr>
        <p:spPr>
          <a:xfrm>
            <a:off x="4625924" y="4073840"/>
            <a:ext cx="1890000" cy="3240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lang="en" sz="1100">
                <a:solidFill>
                  <a:schemeClr val="lt1"/>
                </a:solidFill>
              </a:rPr>
              <a:t>gent</a:t>
            </a:r>
            <a:endParaRPr sz="1100"/>
          </a:p>
        </p:txBody>
      </p:sp>
      <p:sp>
        <p:nvSpPr>
          <p:cNvPr id="690" name="Google Shape;690;p58"/>
          <p:cNvSpPr/>
          <p:nvPr/>
        </p:nvSpPr>
        <p:spPr>
          <a:xfrm>
            <a:off x="345825" y="3448202"/>
            <a:ext cx="1890000" cy="324000"/>
          </a:xfrm>
          <a:prstGeom prst="rect">
            <a:avLst/>
          </a:prstGeom>
          <a:solidFill>
            <a:schemeClr val="accent1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Stays in weekend nights</a:t>
            </a:r>
            <a:endParaRPr sz="1100"/>
          </a:p>
        </p:txBody>
      </p:sp>
      <p:sp>
        <p:nvSpPr>
          <p:cNvPr id="691" name="Google Shape;691;p58"/>
          <p:cNvSpPr/>
          <p:nvPr/>
        </p:nvSpPr>
        <p:spPr>
          <a:xfrm>
            <a:off x="6815934" y="1397931"/>
            <a:ext cx="1890000" cy="324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>
                <a:alpha val="8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What do they need?</a:t>
            </a:r>
            <a:endParaRPr sz="1100"/>
          </a:p>
        </p:txBody>
      </p:sp>
      <p:sp>
        <p:nvSpPr>
          <p:cNvPr id="692" name="Google Shape;692;p58"/>
          <p:cNvSpPr/>
          <p:nvPr/>
        </p:nvSpPr>
        <p:spPr>
          <a:xfrm>
            <a:off x="6818514" y="2013608"/>
            <a:ext cx="1890000" cy="324000"/>
          </a:xfrm>
          <a:prstGeom prst="rect">
            <a:avLst/>
          </a:prstGeom>
          <a:solidFill>
            <a:schemeClr val="accent1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100">
                <a:solidFill>
                  <a:schemeClr val="lt1"/>
                </a:solidFill>
              </a:rPr>
              <a:t>Reserved room type</a:t>
            </a:r>
            <a:endParaRPr sz="1100"/>
          </a:p>
        </p:txBody>
      </p:sp>
      <p:sp>
        <p:nvSpPr>
          <p:cNvPr id="693" name="Google Shape;693;p58"/>
          <p:cNvSpPr/>
          <p:nvPr/>
        </p:nvSpPr>
        <p:spPr>
          <a:xfrm>
            <a:off x="6818526" y="2516619"/>
            <a:ext cx="1890000" cy="324000"/>
          </a:xfrm>
          <a:prstGeom prst="rect">
            <a:avLst/>
          </a:prstGeom>
          <a:solidFill>
            <a:schemeClr val="accent1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Meal</a:t>
            </a:r>
            <a:endParaRPr sz="1100"/>
          </a:p>
        </p:txBody>
      </p:sp>
      <p:sp>
        <p:nvSpPr>
          <p:cNvPr id="694" name="Google Shape;694;p58"/>
          <p:cNvSpPr/>
          <p:nvPr/>
        </p:nvSpPr>
        <p:spPr>
          <a:xfrm>
            <a:off x="6809263" y="3019654"/>
            <a:ext cx="1890000" cy="324000"/>
          </a:xfrm>
          <a:prstGeom prst="rect">
            <a:avLst/>
          </a:prstGeom>
          <a:solidFill>
            <a:schemeClr val="accent1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100">
                <a:solidFill>
                  <a:schemeClr val="lt1"/>
                </a:solidFill>
              </a:rPr>
              <a:t>Total of special requests</a:t>
            </a:r>
            <a:endParaRPr sz="1100"/>
          </a:p>
        </p:txBody>
      </p:sp>
      <p:sp>
        <p:nvSpPr>
          <p:cNvPr id="695" name="Google Shape;695;p58"/>
          <p:cNvSpPr/>
          <p:nvPr/>
        </p:nvSpPr>
        <p:spPr>
          <a:xfrm>
            <a:off x="6818525" y="3522677"/>
            <a:ext cx="1890000" cy="324000"/>
          </a:xfrm>
          <a:prstGeom prst="rect">
            <a:avLst/>
          </a:prstGeom>
          <a:solidFill>
            <a:schemeClr val="accent1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100">
                <a:solidFill>
                  <a:schemeClr val="lt1"/>
                </a:solidFill>
              </a:rPr>
              <a:t>Required parking spaces</a:t>
            </a:r>
            <a:endParaRPr sz="1100"/>
          </a:p>
        </p:txBody>
      </p:sp>
      <p:sp>
        <p:nvSpPr>
          <p:cNvPr id="696" name="Google Shape;696;p58"/>
          <p:cNvSpPr/>
          <p:nvPr/>
        </p:nvSpPr>
        <p:spPr>
          <a:xfrm>
            <a:off x="2497154" y="3641240"/>
            <a:ext cx="1890000" cy="324000"/>
          </a:xfrm>
          <a:prstGeom prst="rect">
            <a:avLst/>
          </a:prstGeom>
          <a:solidFill>
            <a:schemeClr val="accent2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Country</a:t>
            </a:r>
            <a:endParaRPr sz="1100"/>
          </a:p>
        </p:txBody>
      </p:sp>
      <p:sp>
        <p:nvSpPr>
          <p:cNvPr id="697" name="Google Shape;697;p58"/>
          <p:cNvSpPr/>
          <p:nvPr/>
        </p:nvSpPr>
        <p:spPr>
          <a:xfrm>
            <a:off x="2485879" y="4073852"/>
            <a:ext cx="1890000" cy="324000"/>
          </a:xfrm>
          <a:prstGeom prst="rect">
            <a:avLst/>
          </a:prstGeom>
          <a:solidFill>
            <a:schemeClr val="accent2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Customer type</a:t>
            </a:r>
            <a:endParaRPr sz="1100"/>
          </a:p>
        </p:txBody>
      </p:sp>
      <p:sp>
        <p:nvSpPr>
          <p:cNvPr id="698" name="Google Shape;698;p58"/>
          <p:cNvSpPr/>
          <p:nvPr/>
        </p:nvSpPr>
        <p:spPr>
          <a:xfrm>
            <a:off x="345825" y="3904052"/>
            <a:ext cx="1890000" cy="324000"/>
          </a:xfrm>
          <a:prstGeom prst="rect">
            <a:avLst/>
          </a:prstGeom>
          <a:solidFill>
            <a:schemeClr val="accent1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Stays in week nights</a:t>
            </a:r>
            <a:endParaRPr sz="1100"/>
          </a:p>
        </p:txBody>
      </p:sp>
      <p:sp>
        <p:nvSpPr>
          <p:cNvPr id="699" name="Google Shape;699;p58"/>
          <p:cNvSpPr/>
          <p:nvPr/>
        </p:nvSpPr>
        <p:spPr>
          <a:xfrm>
            <a:off x="4629049" y="4506452"/>
            <a:ext cx="1890000" cy="3240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Distribution channel</a:t>
            </a:r>
            <a:endParaRPr sz="1100"/>
          </a:p>
        </p:txBody>
      </p:sp>
      <p:sp>
        <p:nvSpPr>
          <p:cNvPr id="700" name="Google Shape;700;p58"/>
          <p:cNvSpPr/>
          <p:nvPr/>
        </p:nvSpPr>
        <p:spPr>
          <a:xfrm>
            <a:off x="4623688" y="2341383"/>
            <a:ext cx="1890000" cy="3240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Average daily rate</a:t>
            </a:r>
            <a:endParaRPr sz="1100"/>
          </a:p>
        </p:txBody>
      </p:sp>
      <p:sp>
        <p:nvSpPr>
          <p:cNvPr id="701" name="Google Shape;701;p58"/>
          <p:cNvSpPr/>
          <p:nvPr/>
        </p:nvSpPr>
        <p:spPr>
          <a:xfrm>
            <a:off x="2497154" y="4506452"/>
            <a:ext cx="1890000" cy="324000"/>
          </a:xfrm>
          <a:prstGeom prst="rect">
            <a:avLst/>
          </a:prstGeom>
          <a:solidFill>
            <a:schemeClr val="accent2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Previous cancels</a:t>
            </a:r>
            <a:endParaRPr sz="1100"/>
          </a:p>
        </p:txBody>
      </p:sp>
      <p:sp>
        <p:nvSpPr>
          <p:cNvPr id="702" name="Google Shape;702;p58"/>
          <p:cNvSpPr/>
          <p:nvPr/>
        </p:nvSpPr>
        <p:spPr>
          <a:xfrm>
            <a:off x="4623688" y="1908808"/>
            <a:ext cx="1890000" cy="3240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Hotel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703" name="Google Shape;703;p58"/>
          <p:cNvSpPr txBox="1"/>
          <p:nvPr/>
        </p:nvSpPr>
        <p:spPr>
          <a:xfrm>
            <a:off x="2544900" y="1796500"/>
            <a:ext cx="4054200" cy="25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8"/>
          <p:cNvSpPr/>
          <p:nvPr/>
        </p:nvSpPr>
        <p:spPr>
          <a:xfrm>
            <a:off x="2094525" y="1012925"/>
            <a:ext cx="4572300" cy="3371100"/>
          </a:xfrm>
          <a:prstGeom prst="rect">
            <a:avLst/>
          </a:prstGeom>
          <a:solidFill>
            <a:srgbClr val="9AC2E5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Titillium Web"/>
                <a:ea typeface="Titillium Web"/>
                <a:cs typeface="Titillium Web"/>
                <a:sym typeface="Titillium Web"/>
              </a:rPr>
              <a:t>24 Features</a:t>
            </a:r>
            <a:endParaRPr sz="4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Titillium Web"/>
                <a:ea typeface="Titillium Web"/>
                <a:cs typeface="Titillium Web"/>
                <a:sym typeface="Titillium Web"/>
              </a:rPr>
              <a:t>&amp;</a:t>
            </a:r>
            <a:endParaRPr sz="4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Titillium Web"/>
                <a:ea typeface="Titillium Web"/>
                <a:cs typeface="Titillium Web"/>
                <a:sym typeface="Titillium Web"/>
              </a:rPr>
              <a:t>Eliminate 500+ Meaningless Dimensions</a:t>
            </a:r>
            <a:endParaRPr sz="4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41"/>
          <p:cNvGrpSpPr/>
          <p:nvPr/>
        </p:nvGrpSpPr>
        <p:grpSpPr>
          <a:xfrm>
            <a:off x="8258504" y="151878"/>
            <a:ext cx="648475" cy="1118610"/>
            <a:chOff x="10432357" y="212669"/>
            <a:chExt cx="612578" cy="1056688"/>
          </a:xfrm>
        </p:grpSpPr>
        <p:sp>
          <p:nvSpPr>
            <p:cNvPr id="454" name="Google Shape;454;p41"/>
            <p:cNvSpPr/>
            <p:nvPr/>
          </p:nvSpPr>
          <p:spPr>
            <a:xfrm>
              <a:off x="10561867" y="1079641"/>
              <a:ext cx="345457" cy="153999"/>
            </a:xfrm>
            <a:custGeom>
              <a:rect b="b" l="l" r="r" t="t"/>
              <a:pathLst>
                <a:path extrusionOk="0" h="352425" w="790575">
                  <a:moveTo>
                    <a:pt x="755333" y="358140"/>
                  </a:moveTo>
                  <a:lnTo>
                    <a:pt x="35243" y="358140"/>
                  </a:lnTo>
                  <a:cubicBezTo>
                    <a:pt x="16193" y="358140"/>
                    <a:pt x="0" y="341947"/>
                    <a:pt x="0" y="322897"/>
                  </a:cubicBezTo>
                  <a:lnTo>
                    <a:pt x="0" y="35242"/>
                  </a:lnTo>
                  <a:cubicBezTo>
                    <a:pt x="0" y="16192"/>
                    <a:pt x="16193" y="0"/>
                    <a:pt x="35243" y="0"/>
                  </a:cubicBezTo>
                  <a:lnTo>
                    <a:pt x="755333" y="0"/>
                  </a:lnTo>
                  <a:cubicBezTo>
                    <a:pt x="774383" y="0"/>
                    <a:pt x="790575" y="16192"/>
                    <a:pt x="790575" y="35242"/>
                  </a:cubicBezTo>
                  <a:lnTo>
                    <a:pt x="790575" y="323850"/>
                  </a:lnTo>
                  <a:cubicBezTo>
                    <a:pt x="790575" y="342900"/>
                    <a:pt x="775335" y="358140"/>
                    <a:pt x="755333" y="358140"/>
                  </a:cubicBezTo>
                  <a:close/>
                </a:path>
              </a:pathLst>
            </a:custGeom>
            <a:solidFill>
              <a:srgbClr val="FCC90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0613478" y="1097538"/>
              <a:ext cx="245566" cy="120702"/>
            </a:xfrm>
            <a:custGeom>
              <a:rect b="b" l="l" r="r" t="t"/>
              <a:pathLst>
                <a:path extrusionOk="0" h="276225" w="561975">
                  <a:moveTo>
                    <a:pt x="545782" y="280988"/>
                  </a:moveTo>
                  <a:lnTo>
                    <a:pt x="22860" y="280988"/>
                  </a:lnTo>
                  <a:cubicBezTo>
                    <a:pt x="9525" y="280988"/>
                    <a:pt x="0" y="270510"/>
                    <a:pt x="0" y="258127"/>
                  </a:cubicBezTo>
                  <a:lnTo>
                    <a:pt x="0" y="22860"/>
                  </a:lnTo>
                  <a:cubicBezTo>
                    <a:pt x="0" y="9525"/>
                    <a:pt x="10477" y="0"/>
                    <a:pt x="22860" y="0"/>
                  </a:cubicBezTo>
                  <a:lnTo>
                    <a:pt x="545782" y="0"/>
                  </a:lnTo>
                  <a:cubicBezTo>
                    <a:pt x="559118" y="0"/>
                    <a:pt x="568643" y="10477"/>
                    <a:pt x="568643" y="22860"/>
                  </a:cubicBezTo>
                  <a:lnTo>
                    <a:pt x="568643" y="258127"/>
                  </a:lnTo>
                  <a:cubicBezTo>
                    <a:pt x="569595" y="270510"/>
                    <a:pt x="559118" y="280988"/>
                    <a:pt x="545782" y="280988"/>
                  </a:cubicBezTo>
                  <a:close/>
                </a:path>
              </a:pathLst>
            </a:custGeom>
            <a:solidFill>
              <a:srgbClr val="E1E3F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10551046" y="1234472"/>
              <a:ext cx="378754" cy="33297"/>
            </a:xfrm>
            <a:custGeom>
              <a:rect b="b" l="l" r="r" t="t"/>
              <a:pathLst>
                <a:path extrusionOk="0" h="76200" w="866775">
                  <a:moveTo>
                    <a:pt x="850582" y="82867"/>
                  </a:moveTo>
                  <a:lnTo>
                    <a:pt x="18098" y="82867"/>
                  </a:lnTo>
                  <a:cubicBezTo>
                    <a:pt x="7620" y="82867"/>
                    <a:pt x="0" y="74295"/>
                    <a:pt x="0" y="64770"/>
                  </a:cubicBezTo>
                  <a:lnTo>
                    <a:pt x="0" y="18097"/>
                  </a:lnTo>
                  <a:cubicBezTo>
                    <a:pt x="0" y="7620"/>
                    <a:pt x="8573" y="0"/>
                    <a:pt x="18098" y="0"/>
                  </a:cubicBezTo>
                  <a:lnTo>
                    <a:pt x="850582" y="0"/>
                  </a:lnTo>
                  <a:cubicBezTo>
                    <a:pt x="861060" y="0"/>
                    <a:pt x="868680" y="8572"/>
                    <a:pt x="868680" y="18097"/>
                  </a:cubicBezTo>
                  <a:lnTo>
                    <a:pt x="868680" y="64770"/>
                  </a:lnTo>
                  <a:cubicBezTo>
                    <a:pt x="868680" y="75247"/>
                    <a:pt x="860107" y="82867"/>
                    <a:pt x="850582" y="82867"/>
                  </a:cubicBezTo>
                  <a:close/>
                </a:path>
              </a:pathLst>
            </a:custGeom>
            <a:solidFill>
              <a:srgbClr val="F738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10432357" y="212669"/>
              <a:ext cx="611833" cy="853237"/>
            </a:xfrm>
            <a:custGeom>
              <a:rect b="b" l="l" r="r" t="t"/>
              <a:pathLst>
                <a:path extrusionOk="0" h="1952625" w="1400175">
                  <a:moveTo>
                    <a:pt x="1404140" y="122873"/>
                  </a:moveTo>
                  <a:cubicBezTo>
                    <a:pt x="1403188" y="106680"/>
                    <a:pt x="1397473" y="100013"/>
                    <a:pt x="1380328" y="100013"/>
                  </a:cubicBezTo>
                  <a:cubicBezTo>
                    <a:pt x="1327940" y="100965"/>
                    <a:pt x="1276505" y="99060"/>
                    <a:pt x="1224118" y="100965"/>
                  </a:cubicBezTo>
                  <a:cubicBezTo>
                    <a:pt x="1205068" y="100965"/>
                    <a:pt x="1199353" y="94298"/>
                    <a:pt x="1200305" y="77153"/>
                  </a:cubicBezTo>
                  <a:cubicBezTo>
                    <a:pt x="1201257" y="58103"/>
                    <a:pt x="1200305" y="39053"/>
                    <a:pt x="1201257" y="20003"/>
                  </a:cubicBezTo>
                  <a:cubicBezTo>
                    <a:pt x="1202210" y="6668"/>
                    <a:pt x="1197448" y="0"/>
                    <a:pt x="1183160" y="0"/>
                  </a:cubicBezTo>
                  <a:cubicBezTo>
                    <a:pt x="1024093" y="953"/>
                    <a:pt x="859310" y="953"/>
                    <a:pt x="700243" y="1905"/>
                  </a:cubicBezTo>
                  <a:cubicBezTo>
                    <a:pt x="700243" y="1905"/>
                    <a:pt x="700243" y="1905"/>
                    <a:pt x="700243" y="953"/>
                  </a:cubicBezTo>
                  <a:cubicBezTo>
                    <a:pt x="541175" y="953"/>
                    <a:pt x="382107" y="0"/>
                    <a:pt x="222087" y="0"/>
                  </a:cubicBezTo>
                  <a:cubicBezTo>
                    <a:pt x="207800" y="0"/>
                    <a:pt x="203037" y="6668"/>
                    <a:pt x="203990" y="20003"/>
                  </a:cubicBezTo>
                  <a:cubicBezTo>
                    <a:pt x="204943" y="39053"/>
                    <a:pt x="203990" y="58103"/>
                    <a:pt x="204943" y="77153"/>
                  </a:cubicBezTo>
                  <a:cubicBezTo>
                    <a:pt x="205895" y="95250"/>
                    <a:pt x="200180" y="101918"/>
                    <a:pt x="181130" y="100965"/>
                  </a:cubicBezTo>
                  <a:cubicBezTo>
                    <a:pt x="128743" y="100013"/>
                    <a:pt x="77307" y="100965"/>
                    <a:pt x="24920" y="100013"/>
                  </a:cubicBezTo>
                  <a:cubicBezTo>
                    <a:pt x="7775" y="100013"/>
                    <a:pt x="2060" y="106680"/>
                    <a:pt x="1107" y="122873"/>
                  </a:cubicBezTo>
                  <a:cubicBezTo>
                    <a:pt x="-2702" y="216218"/>
                    <a:pt x="3012" y="308610"/>
                    <a:pt x="23015" y="400050"/>
                  </a:cubicBezTo>
                  <a:cubicBezTo>
                    <a:pt x="42065" y="485775"/>
                    <a:pt x="69687" y="568643"/>
                    <a:pt x="119218" y="641985"/>
                  </a:cubicBezTo>
                  <a:cubicBezTo>
                    <a:pt x="182082" y="736283"/>
                    <a:pt x="263998" y="803910"/>
                    <a:pt x="373535" y="835343"/>
                  </a:cubicBezTo>
                  <a:cubicBezTo>
                    <a:pt x="384012" y="838200"/>
                    <a:pt x="398300" y="839153"/>
                    <a:pt x="405920" y="849630"/>
                  </a:cubicBezTo>
                  <a:cubicBezTo>
                    <a:pt x="449735" y="915353"/>
                    <a:pt x="504980" y="967740"/>
                    <a:pt x="574513" y="1005840"/>
                  </a:cubicBezTo>
                  <a:cubicBezTo>
                    <a:pt x="542128" y="1017270"/>
                    <a:pt x="531650" y="1034415"/>
                    <a:pt x="535460" y="1062990"/>
                  </a:cubicBezTo>
                  <a:cubicBezTo>
                    <a:pt x="539270" y="1086803"/>
                    <a:pt x="557368" y="1099185"/>
                    <a:pt x="587848" y="1099185"/>
                  </a:cubicBezTo>
                  <a:cubicBezTo>
                    <a:pt x="597373" y="1099185"/>
                    <a:pt x="605945" y="1100138"/>
                    <a:pt x="615470" y="1099185"/>
                  </a:cubicBezTo>
                  <a:cubicBezTo>
                    <a:pt x="630710" y="1097280"/>
                    <a:pt x="635473" y="1104900"/>
                    <a:pt x="635473" y="1119188"/>
                  </a:cubicBezTo>
                  <a:cubicBezTo>
                    <a:pt x="636425" y="1145858"/>
                    <a:pt x="639282" y="1171575"/>
                    <a:pt x="639282" y="1198245"/>
                  </a:cubicBezTo>
                  <a:cubicBezTo>
                    <a:pt x="639282" y="1279208"/>
                    <a:pt x="636425" y="1359218"/>
                    <a:pt x="626900" y="1439228"/>
                  </a:cubicBezTo>
                  <a:cubicBezTo>
                    <a:pt x="616423" y="1535430"/>
                    <a:pt x="594515" y="1628775"/>
                    <a:pt x="562130" y="1719263"/>
                  </a:cubicBezTo>
                  <a:cubicBezTo>
                    <a:pt x="532603" y="1803083"/>
                    <a:pt x="486882" y="1880235"/>
                    <a:pt x="427828" y="1946910"/>
                  </a:cubicBezTo>
                  <a:cubicBezTo>
                    <a:pt x="437353" y="1962150"/>
                    <a:pt x="453545" y="1960245"/>
                    <a:pt x="467832" y="1960245"/>
                  </a:cubicBezTo>
                  <a:cubicBezTo>
                    <a:pt x="534507" y="1961198"/>
                    <a:pt x="601182" y="1960245"/>
                    <a:pt x="667857" y="1960245"/>
                  </a:cubicBezTo>
                  <a:cubicBezTo>
                    <a:pt x="677382" y="1960245"/>
                    <a:pt x="687860" y="1960245"/>
                    <a:pt x="697385" y="1960245"/>
                  </a:cubicBezTo>
                  <a:lnTo>
                    <a:pt x="697385" y="1960245"/>
                  </a:lnTo>
                  <a:cubicBezTo>
                    <a:pt x="698338" y="1960245"/>
                    <a:pt x="700243" y="1960245"/>
                    <a:pt x="701195" y="1960245"/>
                  </a:cubicBezTo>
                  <a:cubicBezTo>
                    <a:pt x="702148" y="1960245"/>
                    <a:pt x="704053" y="1960245"/>
                    <a:pt x="705005" y="1960245"/>
                  </a:cubicBezTo>
                  <a:lnTo>
                    <a:pt x="705005" y="1960245"/>
                  </a:lnTo>
                  <a:cubicBezTo>
                    <a:pt x="714530" y="1960245"/>
                    <a:pt x="725007" y="1960245"/>
                    <a:pt x="734532" y="1960245"/>
                  </a:cubicBezTo>
                  <a:cubicBezTo>
                    <a:pt x="801207" y="1960245"/>
                    <a:pt x="867882" y="1960245"/>
                    <a:pt x="934557" y="1960245"/>
                  </a:cubicBezTo>
                  <a:cubicBezTo>
                    <a:pt x="948845" y="1960245"/>
                    <a:pt x="965038" y="1962150"/>
                    <a:pt x="974563" y="1946910"/>
                  </a:cubicBezTo>
                  <a:cubicBezTo>
                    <a:pt x="915507" y="1879283"/>
                    <a:pt x="869788" y="1803083"/>
                    <a:pt x="840260" y="1719263"/>
                  </a:cubicBezTo>
                  <a:cubicBezTo>
                    <a:pt x="807875" y="1628775"/>
                    <a:pt x="785968" y="1535430"/>
                    <a:pt x="775490" y="1439228"/>
                  </a:cubicBezTo>
                  <a:cubicBezTo>
                    <a:pt x="766918" y="1359218"/>
                    <a:pt x="763107" y="1278255"/>
                    <a:pt x="763107" y="1198245"/>
                  </a:cubicBezTo>
                  <a:cubicBezTo>
                    <a:pt x="763107" y="1171575"/>
                    <a:pt x="765965" y="1145858"/>
                    <a:pt x="766918" y="1119188"/>
                  </a:cubicBezTo>
                  <a:cubicBezTo>
                    <a:pt x="766918" y="1104900"/>
                    <a:pt x="770728" y="1097280"/>
                    <a:pt x="786920" y="1099185"/>
                  </a:cubicBezTo>
                  <a:cubicBezTo>
                    <a:pt x="795493" y="1100138"/>
                    <a:pt x="805018" y="1099185"/>
                    <a:pt x="814543" y="1099185"/>
                  </a:cubicBezTo>
                  <a:cubicBezTo>
                    <a:pt x="845023" y="1099185"/>
                    <a:pt x="863120" y="1086803"/>
                    <a:pt x="866930" y="1062990"/>
                  </a:cubicBezTo>
                  <a:cubicBezTo>
                    <a:pt x="871693" y="1034415"/>
                    <a:pt x="860263" y="1017270"/>
                    <a:pt x="827878" y="1005840"/>
                  </a:cubicBezTo>
                  <a:cubicBezTo>
                    <a:pt x="898363" y="967740"/>
                    <a:pt x="953607" y="915353"/>
                    <a:pt x="996470" y="849630"/>
                  </a:cubicBezTo>
                  <a:cubicBezTo>
                    <a:pt x="1004090" y="839153"/>
                    <a:pt x="1017425" y="838200"/>
                    <a:pt x="1028855" y="835343"/>
                  </a:cubicBezTo>
                  <a:cubicBezTo>
                    <a:pt x="1138393" y="802958"/>
                    <a:pt x="1220307" y="735330"/>
                    <a:pt x="1283173" y="641985"/>
                  </a:cubicBezTo>
                  <a:cubicBezTo>
                    <a:pt x="1332703" y="567690"/>
                    <a:pt x="1360325" y="484823"/>
                    <a:pt x="1379375" y="400050"/>
                  </a:cubicBezTo>
                  <a:cubicBezTo>
                    <a:pt x="1402235" y="308610"/>
                    <a:pt x="1407950" y="216218"/>
                    <a:pt x="1404140" y="122873"/>
                  </a:cubicBezTo>
                  <a:close/>
                  <a:moveTo>
                    <a:pt x="284000" y="731520"/>
                  </a:moveTo>
                  <a:cubicBezTo>
                    <a:pt x="215420" y="686753"/>
                    <a:pt x="166843" y="621983"/>
                    <a:pt x="132553" y="548640"/>
                  </a:cubicBezTo>
                  <a:cubicBezTo>
                    <a:pt x="104930" y="488633"/>
                    <a:pt x="86832" y="425768"/>
                    <a:pt x="74450" y="360998"/>
                  </a:cubicBezTo>
                  <a:cubicBezTo>
                    <a:pt x="63020" y="299085"/>
                    <a:pt x="60162" y="237173"/>
                    <a:pt x="60162" y="174308"/>
                  </a:cubicBezTo>
                  <a:cubicBezTo>
                    <a:pt x="60162" y="162878"/>
                    <a:pt x="63973" y="158115"/>
                    <a:pt x="75403" y="158115"/>
                  </a:cubicBezTo>
                  <a:cubicBezTo>
                    <a:pt x="115407" y="159068"/>
                    <a:pt x="156365" y="158115"/>
                    <a:pt x="196370" y="158115"/>
                  </a:cubicBezTo>
                  <a:cubicBezTo>
                    <a:pt x="203037" y="158115"/>
                    <a:pt x="209705" y="158115"/>
                    <a:pt x="209705" y="167640"/>
                  </a:cubicBezTo>
                  <a:cubicBezTo>
                    <a:pt x="208753" y="192405"/>
                    <a:pt x="218278" y="216218"/>
                    <a:pt x="219230" y="240983"/>
                  </a:cubicBezTo>
                  <a:cubicBezTo>
                    <a:pt x="222087" y="300990"/>
                    <a:pt x="235423" y="360045"/>
                    <a:pt x="246853" y="420053"/>
                  </a:cubicBezTo>
                  <a:cubicBezTo>
                    <a:pt x="257330" y="476250"/>
                    <a:pt x="271618" y="531495"/>
                    <a:pt x="286857" y="585788"/>
                  </a:cubicBezTo>
                  <a:cubicBezTo>
                    <a:pt x="304003" y="645795"/>
                    <a:pt x="326862" y="704850"/>
                    <a:pt x="356390" y="764858"/>
                  </a:cubicBezTo>
                  <a:cubicBezTo>
                    <a:pt x="325910" y="762000"/>
                    <a:pt x="304955" y="745808"/>
                    <a:pt x="284000" y="731520"/>
                  </a:cubicBezTo>
                  <a:close/>
                  <a:moveTo>
                    <a:pt x="1331750" y="360998"/>
                  </a:moveTo>
                  <a:cubicBezTo>
                    <a:pt x="1319368" y="425768"/>
                    <a:pt x="1302223" y="488633"/>
                    <a:pt x="1273648" y="548640"/>
                  </a:cubicBezTo>
                  <a:cubicBezTo>
                    <a:pt x="1239357" y="621983"/>
                    <a:pt x="1190780" y="686753"/>
                    <a:pt x="1122200" y="731520"/>
                  </a:cubicBezTo>
                  <a:cubicBezTo>
                    <a:pt x="1101245" y="744855"/>
                    <a:pt x="1080290" y="762000"/>
                    <a:pt x="1048857" y="765810"/>
                  </a:cubicBezTo>
                  <a:cubicBezTo>
                    <a:pt x="1078385" y="704850"/>
                    <a:pt x="1101245" y="646748"/>
                    <a:pt x="1118390" y="586740"/>
                  </a:cubicBezTo>
                  <a:cubicBezTo>
                    <a:pt x="1134582" y="532448"/>
                    <a:pt x="1147918" y="477203"/>
                    <a:pt x="1158395" y="421005"/>
                  </a:cubicBezTo>
                  <a:cubicBezTo>
                    <a:pt x="1169825" y="361950"/>
                    <a:pt x="1183160" y="302895"/>
                    <a:pt x="1186018" y="241935"/>
                  </a:cubicBezTo>
                  <a:cubicBezTo>
                    <a:pt x="1186970" y="217170"/>
                    <a:pt x="1196495" y="193358"/>
                    <a:pt x="1195543" y="168593"/>
                  </a:cubicBezTo>
                  <a:cubicBezTo>
                    <a:pt x="1195543" y="159068"/>
                    <a:pt x="1202210" y="159068"/>
                    <a:pt x="1208878" y="159068"/>
                  </a:cubicBezTo>
                  <a:cubicBezTo>
                    <a:pt x="1248882" y="159068"/>
                    <a:pt x="1289840" y="159068"/>
                    <a:pt x="1329845" y="159068"/>
                  </a:cubicBezTo>
                  <a:cubicBezTo>
                    <a:pt x="1341275" y="159068"/>
                    <a:pt x="1345085" y="163830"/>
                    <a:pt x="1345085" y="175260"/>
                  </a:cubicBezTo>
                  <a:cubicBezTo>
                    <a:pt x="1346990" y="237173"/>
                    <a:pt x="1343180" y="299085"/>
                    <a:pt x="1331750" y="360998"/>
                  </a:cubicBezTo>
                  <a:close/>
                </a:path>
              </a:pathLst>
            </a:custGeom>
            <a:solidFill>
              <a:srgbClr val="FCC90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10736937" y="213918"/>
              <a:ext cx="307998" cy="853237"/>
            </a:xfrm>
            <a:custGeom>
              <a:rect b="b" l="l" r="r" t="t"/>
              <a:pathLst>
                <a:path extrusionOk="0" h="1952625" w="704850">
                  <a:moveTo>
                    <a:pt x="2261" y="1960245"/>
                  </a:moveTo>
                  <a:cubicBezTo>
                    <a:pt x="14644" y="1960245"/>
                    <a:pt x="27026" y="1960245"/>
                    <a:pt x="39409" y="1960245"/>
                  </a:cubicBezTo>
                  <a:cubicBezTo>
                    <a:pt x="106084" y="1960245"/>
                    <a:pt x="172759" y="1960245"/>
                    <a:pt x="239434" y="1960245"/>
                  </a:cubicBezTo>
                  <a:cubicBezTo>
                    <a:pt x="253721" y="1960245"/>
                    <a:pt x="269914" y="1962150"/>
                    <a:pt x="279439" y="1946910"/>
                  </a:cubicBezTo>
                  <a:cubicBezTo>
                    <a:pt x="220384" y="1879283"/>
                    <a:pt x="174664" y="1803083"/>
                    <a:pt x="145136" y="1719263"/>
                  </a:cubicBezTo>
                  <a:cubicBezTo>
                    <a:pt x="112751" y="1628775"/>
                    <a:pt x="90844" y="1535430"/>
                    <a:pt x="80366" y="1439228"/>
                  </a:cubicBezTo>
                  <a:cubicBezTo>
                    <a:pt x="71794" y="1359218"/>
                    <a:pt x="67984" y="1278255"/>
                    <a:pt x="67984" y="1198245"/>
                  </a:cubicBezTo>
                  <a:cubicBezTo>
                    <a:pt x="67984" y="1171575"/>
                    <a:pt x="70841" y="1145858"/>
                    <a:pt x="71794" y="1119188"/>
                  </a:cubicBezTo>
                  <a:cubicBezTo>
                    <a:pt x="71794" y="1104900"/>
                    <a:pt x="75604" y="1097280"/>
                    <a:pt x="91796" y="1099185"/>
                  </a:cubicBezTo>
                  <a:cubicBezTo>
                    <a:pt x="100369" y="1100138"/>
                    <a:pt x="109894" y="1099185"/>
                    <a:pt x="119419" y="1099185"/>
                  </a:cubicBezTo>
                  <a:cubicBezTo>
                    <a:pt x="149899" y="1099185"/>
                    <a:pt x="167996" y="1086803"/>
                    <a:pt x="171806" y="1062990"/>
                  </a:cubicBezTo>
                  <a:cubicBezTo>
                    <a:pt x="176569" y="1034415"/>
                    <a:pt x="165139" y="1017270"/>
                    <a:pt x="132754" y="1005840"/>
                  </a:cubicBezTo>
                  <a:cubicBezTo>
                    <a:pt x="203239" y="967740"/>
                    <a:pt x="258484" y="915353"/>
                    <a:pt x="301346" y="849630"/>
                  </a:cubicBezTo>
                  <a:cubicBezTo>
                    <a:pt x="308966" y="839153"/>
                    <a:pt x="322301" y="838200"/>
                    <a:pt x="333731" y="835343"/>
                  </a:cubicBezTo>
                  <a:cubicBezTo>
                    <a:pt x="443269" y="802958"/>
                    <a:pt x="525184" y="735330"/>
                    <a:pt x="588049" y="641985"/>
                  </a:cubicBezTo>
                  <a:cubicBezTo>
                    <a:pt x="637579" y="567690"/>
                    <a:pt x="665201" y="484823"/>
                    <a:pt x="684251" y="400050"/>
                  </a:cubicBezTo>
                  <a:cubicBezTo>
                    <a:pt x="704254" y="309563"/>
                    <a:pt x="709969" y="216218"/>
                    <a:pt x="706159" y="122873"/>
                  </a:cubicBezTo>
                  <a:cubicBezTo>
                    <a:pt x="705206" y="106680"/>
                    <a:pt x="699491" y="100013"/>
                    <a:pt x="682346" y="100013"/>
                  </a:cubicBezTo>
                  <a:cubicBezTo>
                    <a:pt x="629959" y="100965"/>
                    <a:pt x="578524" y="99060"/>
                    <a:pt x="526136" y="100965"/>
                  </a:cubicBezTo>
                  <a:cubicBezTo>
                    <a:pt x="507086" y="100965"/>
                    <a:pt x="501371" y="94298"/>
                    <a:pt x="502324" y="77153"/>
                  </a:cubicBezTo>
                  <a:cubicBezTo>
                    <a:pt x="503276" y="58103"/>
                    <a:pt x="502324" y="39053"/>
                    <a:pt x="503276" y="20003"/>
                  </a:cubicBezTo>
                  <a:cubicBezTo>
                    <a:pt x="504229" y="6668"/>
                    <a:pt x="499466" y="0"/>
                    <a:pt x="485179" y="0"/>
                  </a:cubicBezTo>
                  <a:cubicBezTo>
                    <a:pt x="326111" y="952"/>
                    <a:pt x="161329" y="952"/>
                    <a:pt x="1309" y="1905"/>
                  </a:cubicBezTo>
                  <a:cubicBezTo>
                    <a:pt x="-1549" y="5715"/>
                    <a:pt x="1309" y="545783"/>
                    <a:pt x="356" y="545783"/>
                  </a:cubicBezTo>
                  <a:lnTo>
                    <a:pt x="356" y="1960245"/>
                  </a:lnTo>
                  <a:close/>
                  <a:moveTo>
                    <a:pt x="351829" y="762953"/>
                  </a:moveTo>
                  <a:cubicBezTo>
                    <a:pt x="381356" y="701993"/>
                    <a:pt x="404216" y="643890"/>
                    <a:pt x="421361" y="583883"/>
                  </a:cubicBezTo>
                  <a:cubicBezTo>
                    <a:pt x="437554" y="529590"/>
                    <a:pt x="450889" y="474345"/>
                    <a:pt x="461366" y="418148"/>
                  </a:cubicBezTo>
                  <a:cubicBezTo>
                    <a:pt x="472796" y="359093"/>
                    <a:pt x="486131" y="300038"/>
                    <a:pt x="488989" y="239078"/>
                  </a:cubicBezTo>
                  <a:cubicBezTo>
                    <a:pt x="489941" y="214313"/>
                    <a:pt x="499466" y="190500"/>
                    <a:pt x="498514" y="165735"/>
                  </a:cubicBezTo>
                  <a:cubicBezTo>
                    <a:pt x="498514" y="156210"/>
                    <a:pt x="505181" y="156210"/>
                    <a:pt x="511849" y="156210"/>
                  </a:cubicBezTo>
                  <a:cubicBezTo>
                    <a:pt x="551854" y="156210"/>
                    <a:pt x="592811" y="156210"/>
                    <a:pt x="632816" y="156210"/>
                  </a:cubicBezTo>
                  <a:cubicBezTo>
                    <a:pt x="644246" y="156210"/>
                    <a:pt x="648056" y="160973"/>
                    <a:pt x="648056" y="172403"/>
                  </a:cubicBezTo>
                  <a:cubicBezTo>
                    <a:pt x="648056" y="235268"/>
                    <a:pt x="645199" y="297180"/>
                    <a:pt x="633769" y="359093"/>
                  </a:cubicBezTo>
                  <a:cubicBezTo>
                    <a:pt x="621386" y="423863"/>
                    <a:pt x="604241" y="486728"/>
                    <a:pt x="575666" y="546735"/>
                  </a:cubicBezTo>
                  <a:cubicBezTo>
                    <a:pt x="541376" y="620078"/>
                    <a:pt x="492799" y="684848"/>
                    <a:pt x="424219" y="729615"/>
                  </a:cubicBezTo>
                  <a:cubicBezTo>
                    <a:pt x="405169" y="742950"/>
                    <a:pt x="383261" y="759143"/>
                    <a:pt x="351829" y="762953"/>
                  </a:cubicBezTo>
                  <a:close/>
                </a:path>
              </a:pathLst>
            </a:custGeom>
            <a:solidFill>
              <a:srgbClr val="F3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10599659" y="1064241"/>
              <a:ext cx="278863" cy="12486"/>
            </a:xfrm>
            <a:custGeom>
              <a:rect b="b" l="l" r="r" t="t"/>
              <a:pathLst>
                <a:path extrusionOk="0" h="28575" w="638175">
                  <a:moveTo>
                    <a:pt x="641225" y="35242"/>
                  </a:moveTo>
                  <a:cubicBezTo>
                    <a:pt x="427865" y="35242"/>
                    <a:pt x="213553" y="35242"/>
                    <a:pt x="193" y="34290"/>
                  </a:cubicBezTo>
                  <a:cubicBezTo>
                    <a:pt x="-2665" y="-1905"/>
                    <a:pt x="26863" y="5715"/>
                    <a:pt x="46865" y="0"/>
                  </a:cubicBezTo>
                  <a:cubicBezTo>
                    <a:pt x="56390" y="952"/>
                    <a:pt x="65915" y="3810"/>
                    <a:pt x="75440" y="3810"/>
                  </a:cubicBezTo>
                  <a:cubicBezTo>
                    <a:pt x="239270" y="3810"/>
                    <a:pt x="403100" y="3810"/>
                    <a:pt x="565978" y="3810"/>
                  </a:cubicBezTo>
                  <a:cubicBezTo>
                    <a:pt x="575503" y="3810"/>
                    <a:pt x="585980" y="3810"/>
                    <a:pt x="594553" y="0"/>
                  </a:cubicBezTo>
                  <a:cubicBezTo>
                    <a:pt x="599315" y="952"/>
                    <a:pt x="604078" y="2857"/>
                    <a:pt x="608840" y="2857"/>
                  </a:cubicBezTo>
                  <a:cubicBezTo>
                    <a:pt x="633605" y="1905"/>
                    <a:pt x="643130" y="12382"/>
                    <a:pt x="641225" y="35242"/>
                  </a:cubicBezTo>
                  <a:close/>
                </a:path>
              </a:pathLst>
            </a:custGeom>
            <a:solidFill>
              <a:srgbClr val="F65B3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1"/>
            <p:cNvSpPr/>
            <p:nvPr/>
          </p:nvSpPr>
          <p:spPr>
            <a:xfrm>
              <a:off x="10550630" y="1265195"/>
              <a:ext cx="366268" cy="4162"/>
            </a:xfrm>
            <a:custGeom>
              <a:rect b="b" l="l" r="r" t="t"/>
              <a:pathLst>
                <a:path extrusionOk="0" h="9525" w="838200">
                  <a:moveTo>
                    <a:pt x="0" y="1129"/>
                  </a:moveTo>
                  <a:cubicBezTo>
                    <a:pt x="272415" y="1129"/>
                    <a:pt x="545782" y="1129"/>
                    <a:pt x="818197" y="1129"/>
                  </a:cubicBezTo>
                  <a:cubicBezTo>
                    <a:pt x="825817" y="1129"/>
                    <a:pt x="837247" y="-4586"/>
                    <a:pt x="839152" y="9701"/>
                  </a:cubicBezTo>
                  <a:cubicBezTo>
                    <a:pt x="813435" y="9701"/>
                    <a:pt x="787717" y="10654"/>
                    <a:pt x="762952" y="10654"/>
                  </a:cubicBezTo>
                  <a:cubicBezTo>
                    <a:pt x="517207" y="10654"/>
                    <a:pt x="271463" y="10654"/>
                    <a:pt x="24765" y="9701"/>
                  </a:cubicBezTo>
                  <a:cubicBezTo>
                    <a:pt x="17145" y="10654"/>
                    <a:pt x="2857" y="19226"/>
                    <a:pt x="0" y="1129"/>
                  </a:cubicBezTo>
                  <a:close/>
                </a:path>
              </a:pathLst>
            </a:custGeom>
            <a:solidFill>
              <a:srgbClr val="78201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10594332" y="237762"/>
              <a:ext cx="291349" cy="270538"/>
            </a:xfrm>
            <a:custGeom>
              <a:rect b="b" l="l" r="r" t="t"/>
              <a:pathLst>
                <a:path extrusionOk="0" h="619125" w="666750">
                  <a:moveTo>
                    <a:pt x="324802" y="4488"/>
                  </a:moveTo>
                  <a:cubicBezTo>
                    <a:pt x="337185" y="-6942"/>
                    <a:pt x="340042" y="6393"/>
                    <a:pt x="341947" y="12108"/>
                  </a:cubicBezTo>
                  <a:cubicBezTo>
                    <a:pt x="362902" y="75925"/>
                    <a:pt x="384810" y="140695"/>
                    <a:pt x="402907" y="205465"/>
                  </a:cubicBezTo>
                  <a:cubicBezTo>
                    <a:pt x="408622" y="226420"/>
                    <a:pt x="417195" y="234040"/>
                    <a:pt x="440055" y="234040"/>
                  </a:cubicBezTo>
                  <a:cubicBezTo>
                    <a:pt x="514350" y="233088"/>
                    <a:pt x="587692" y="233088"/>
                    <a:pt x="669607" y="233088"/>
                  </a:cubicBezTo>
                  <a:cubicBezTo>
                    <a:pt x="657225" y="243565"/>
                    <a:pt x="649605" y="250233"/>
                    <a:pt x="641985" y="255948"/>
                  </a:cubicBezTo>
                  <a:cubicBezTo>
                    <a:pt x="589597" y="294048"/>
                    <a:pt x="537210" y="333100"/>
                    <a:pt x="483870" y="370248"/>
                  </a:cubicBezTo>
                  <a:cubicBezTo>
                    <a:pt x="467677" y="381678"/>
                    <a:pt x="461963" y="389298"/>
                    <a:pt x="469582" y="411205"/>
                  </a:cubicBezTo>
                  <a:cubicBezTo>
                    <a:pt x="493395" y="476928"/>
                    <a:pt x="512445" y="544555"/>
                    <a:pt x="533400" y="611230"/>
                  </a:cubicBezTo>
                  <a:cubicBezTo>
                    <a:pt x="534352" y="615993"/>
                    <a:pt x="541020" y="617898"/>
                    <a:pt x="538163" y="626470"/>
                  </a:cubicBezTo>
                  <a:cubicBezTo>
                    <a:pt x="516255" y="619803"/>
                    <a:pt x="501015" y="602658"/>
                    <a:pt x="482917" y="590275"/>
                  </a:cubicBezTo>
                  <a:cubicBezTo>
                    <a:pt x="439102" y="559795"/>
                    <a:pt x="396240" y="527410"/>
                    <a:pt x="352425" y="496930"/>
                  </a:cubicBezTo>
                  <a:cubicBezTo>
                    <a:pt x="344805" y="492168"/>
                    <a:pt x="339090" y="480738"/>
                    <a:pt x="326707" y="488358"/>
                  </a:cubicBezTo>
                  <a:cubicBezTo>
                    <a:pt x="286702" y="508360"/>
                    <a:pt x="254317" y="538840"/>
                    <a:pt x="217170" y="563605"/>
                  </a:cubicBezTo>
                  <a:cubicBezTo>
                    <a:pt x="186690" y="583608"/>
                    <a:pt x="159067" y="606468"/>
                    <a:pt x="124777" y="624565"/>
                  </a:cubicBezTo>
                  <a:cubicBezTo>
                    <a:pt x="133350" y="598848"/>
                    <a:pt x="140970" y="572178"/>
                    <a:pt x="149542" y="546460"/>
                  </a:cubicBezTo>
                  <a:cubicBezTo>
                    <a:pt x="164782" y="500740"/>
                    <a:pt x="178117" y="455020"/>
                    <a:pt x="194310" y="409300"/>
                  </a:cubicBezTo>
                  <a:cubicBezTo>
                    <a:pt x="200977" y="391203"/>
                    <a:pt x="195263" y="380725"/>
                    <a:pt x="180975" y="371200"/>
                  </a:cubicBezTo>
                  <a:cubicBezTo>
                    <a:pt x="125730" y="332148"/>
                    <a:pt x="71438" y="291190"/>
                    <a:pt x="16192" y="252138"/>
                  </a:cubicBezTo>
                  <a:cubicBezTo>
                    <a:pt x="10477" y="248328"/>
                    <a:pt x="5715" y="243565"/>
                    <a:pt x="0" y="233088"/>
                  </a:cubicBezTo>
                  <a:cubicBezTo>
                    <a:pt x="39052" y="233088"/>
                    <a:pt x="76200" y="233088"/>
                    <a:pt x="112395" y="233088"/>
                  </a:cubicBezTo>
                  <a:cubicBezTo>
                    <a:pt x="148590" y="233088"/>
                    <a:pt x="184785" y="233088"/>
                    <a:pt x="220980" y="234993"/>
                  </a:cubicBezTo>
                  <a:cubicBezTo>
                    <a:pt x="240030" y="235945"/>
                    <a:pt x="252413" y="231183"/>
                    <a:pt x="259080" y="210228"/>
                  </a:cubicBezTo>
                  <a:cubicBezTo>
                    <a:pt x="279082" y="144505"/>
                    <a:pt x="300990" y="78783"/>
                    <a:pt x="322897" y="12108"/>
                  </a:cubicBezTo>
                  <a:cubicBezTo>
                    <a:pt x="325755" y="11155"/>
                    <a:pt x="324802" y="7345"/>
                    <a:pt x="324802" y="4488"/>
                  </a:cubicBez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462;p41"/>
          <p:cNvGrpSpPr/>
          <p:nvPr/>
        </p:nvGrpSpPr>
        <p:grpSpPr>
          <a:xfrm>
            <a:off x="-139372" y="1082520"/>
            <a:ext cx="2265074" cy="2194783"/>
            <a:chOff x="4140083" y="-227046"/>
            <a:chExt cx="3204689" cy="3105239"/>
          </a:xfrm>
        </p:grpSpPr>
        <p:sp>
          <p:nvSpPr>
            <p:cNvPr id="463" name="Google Shape;463;p41"/>
            <p:cNvSpPr/>
            <p:nvPr/>
          </p:nvSpPr>
          <p:spPr>
            <a:xfrm>
              <a:off x="4140083" y="-227046"/>
              <a:ext cx="2889473" cy="3105239"/>
            </a:xfrm>
            <a:custGeom>
              <a:rect b="b" l="l" r="r" t="t"/>
              <a:pathLst>
                <a:path extrusionOk="0" h="3152775" w="2933700">
                  <a:moveTo>
                    <a:pt x="2916809" y="1216399"/>
                  </a:moveTo>
                  <a:cubicBezTo>
                    <a:pt x="2802509" y="1187824"/>
                    <a:pt x="2689161" y="1158296"/>
                    <a:pt x="2574861" y="1129721"/>
                  </a:cubicBezTo>
                  <a:cubicBezTo>
                    <a:pt x="2563431" y="1126864"/>
                    <a:pt x="2555811" y="1123054"/>
                    <a:pt x="2549144" y="1112576"/>
                  </a:cubicBezTo>
                  <a:cubicBezTo>
                    <a:pt x="2506281" y="1048759"/>
                    <a:pt x="2462467" y="985894"/>
                    <a:pt x="2419604" y="923029"/>
                  </a:cubicBezTo>
                  <a:cubicBezTo>
                    <a:pt x="2414842" y="916361"/>
                    <a:pt x="2411984" y="910646"/>
                    <a:pt x="2414842" y="901121"/>
                  </a:cubicBezTo>
                  <a:cubicBezTo>
                    <a:pt x="2437701" y="818254"/>
                    <a:pt x="2444369" y="732529"/>
                    <a:pt x="2442464" y="646804"/>
                  </a:cubicBezTo>
                  <a:cubicBezTo>
                    <a:pt x="2442464" y="629659"/>
                    <a:pt x="2440559" y="617276"/>
                    <a:pt x="2421509" y="613466"/>
                  </a:cubicBezTo>
                  <a:cubicBezTo>
                    <a:pt x="2421509" y="613466"/>
                    <a:pt x="2421509" y="613466"/>
                    <a:pt x="2421509" y="613466"/>
                  </a:cubicBezTo>
                  <a:cubicBezTo>
                    <a:pt x="2423414" y="611561"/>
                    <a:pt x="2424367" y="610609"/>
                    <a:pt x="2426271" y="608704"/>
                  </a:cubicBezTo>
                  <a:lnTo>
                    <a:pt x="2426271" y="608704"/>
                  </a:lnTo>
                  <a:cubicBezTo>
                    <a:pt x="2448179" y="611561"/>
                    <a:pt x="2466276" y="599179"/>
                    <a:pt x="2485326" y="593464"/>
                  </a:cubicBezTo>
                  <a:cubicBezTo>
                    <a:pt x="2522474" y="582986"/>
                    <a:pt x="2557717" y="573461"/>
                    <a:pt x="2595817" y="596321"/>
                  </a:cubicBezTo>
                  <a:cubicBezTo>
                    <a:pt x="2626296" y="615371"/>
                    <a:pt x="2647251" y="600131"/>
                    <a:pt x="2649156" y="562984"/>
                  </a:cubicBezTo>
                  <a:cubicBezTo>
                    <a:pt x="2650109" y="549649"/>
                    <a:pt x="2655824" y="538219"/>
                    <a:pt x="2660586" y="525836"/>
                  </a:cubicBezTo>
                  <a:cubicBezTo>
                    <a:pt x="2670111" y="502976"/>
                    <a:pt x="2681542" y="483926"/>
                    <a:pt x="2697734" y="465829"/>
                  </a:cubicBezTo>
                  <a:cubicBezTo>
                    <a:pt x="2697734" y="464876"/>
                    <a:pt x="2698686" y="463924"/>
                    <a:pt x="2698686" y="463924"/>
                  </a:cubicBezTo>
                  <a:cubicBezTo>
                    <a:pt x="2697734" y="447731"/>
                    <a:pt x="2707259" y="443921"/>
                    <a:pt x="2720594" y="445826"/>
                  </a:cubicBezTo>
                  <a:cubicBezTo>
                    <a:pt x="2739644" y="447731"/>
                    <a:pt x="2741549" y="436301"/>
                    <a:pt x="2738692" y="422966"/>
                  </a:cubicBezTo>
                  <a:cubicBezTo>
                    <a:pt x="2734881" y="406774"/>
                    <a:pt x="2727261" y="392486"/>
                    <a:pt x="2721546" y="377246"/>
                  </a:cubicBezTo>
                  <a:cubicBezTo>
                    <a:pt x="2715831" y="362959"/>
                    <a:pt x="2708211" y="346766"/>
                    <a:pt x="2717736" y="332479"/>
                  </a:cubicBezTo>
                  <a:cubicBezTo>
                    <a:pt x="2731071" y="311524"/>
                    <a:pt x="2729167" y="288664"/>
                    <a:pt x="2729167" y="265804"/>
                  </a:cubicBezTo>
                  <a:cubicBezTo>
                    <a:pt x="2730119" y="248659"/>
                    <a:pt x="2725356" y="231514"/>
                    <a:pt x="2732976" y="214369"/>
                  </a:cubicBezTo>
                  <a:cubicBezTo>
                    <a:pt x="2732976" y="214369"/>
                    <a:pt x="2732976" y="214369"/>
                    <a:pt x="2732976" y="214369"/>
                  </a:cubicBezTo>
                  <a:cubicBezTo>
                    <a:pt x="2739644" y="209606"/>
                    <a:pt x="2746311" y="205796"/>
                    <a:pt x="2752979" y="200081"/>
                  </a:cubicBezTo>
                  <a:cubicBezTo>
                    <a:pt x="2762504" y="191509"/>
                    <a:pt x="2782506" y="199129"/>
                    <a:pt x="2782506" y="180079"/>
                  </a:cubicBezTo>
                  <a:cubicBezTo>
                    <a:pt x="2782506" y="166744"/>
                    <a:pt x="2777744" y="152456"/>
                    <a:pt x="2769171" y="141026"/>
                  </a:cubicBezTo>
                  <a:cubicBezTo>
                    <a:pt x="2762504" y="132454"/>
                    <a:pt x="2756789" y="123881"/>
                    <a:pt x="2749169" y="116261"/>
                  </a:cubicBezTo>
                  <a:cubicBezTo>
                    <a:pt x="2709164" y="75304"/>
                    <a:pt x="2662492" y="41966"/>
                    <a:pt x="2611056" y="17201"/>
                  </a:cubicBezTo>
                  <a:cubicBezTo>
                    <a:pt x="2571051" y="-2801"/>
                    <a:pt x="2529142" y="-6611"/>
                    <a:pt x="2487231" y="12439"/>
                  </a:cubicBezTo>
                  <a:cubicBezTo>
                    <a:pt x="2458656" y="24821"/>
                    <a:pt x="2429129" y="34346"/>
                    <a:pt x="2398649" y="41014"/>
                  </a:cubicBezTo>
                  <a:cubicBezTo>
                    <a:pt x="2357692" y="49586"/>
                    <a:pt x="2329117" y="72446"/>
                    <a:pt x="2311019" y="110546"/>
                  </a:cubicBezTo>
                  <a:cubicBezTo>
                    <a:pt x="2277681" y="179126"/>
                    <a:pt x="2264346" y="251516"/>
                    <a:pt x="2268156" y="326764"/>
                  </a:cubicBezTo>
                  <a:cubicBezTo>
                    <a:pt x="2270061" y="357244"/>
                    <a:pt x="2262442" y="373436"/>
                    <a:pt x="2232914" y="382009"/>
                  </a:cubicBezTo>
                  <a:cubicBezTo>
                    <a:pt x="2218626" y="385819"/>
                    <a:pt x="2211959" y="384866"/>
                    <a:pt x="2202434" y="373436"/>
                  </a:cubicBezTo>
                  <a:cubicBezTo>
                    <a:pt x="2177669" y="342956"/>
                    <a:pt x="2151951" y="314381"/>
                    <a:pt x="2121471" y="290569"/>
                  </a:cubicBezTo>
                  <a:cubicBezTo>
                    <a:pt x="2095754" y="270566"/>
                    <a:pt x="2067179" y="261994"/>
                    <a:pt x="2033841" y="268661"/>
                  </a:cubicBezTo>
                  <a:cubicBezTo>
                    <a:pt x="2002409" y="275329"/>
                    <a:pt x="1979549" y="295331"/>
                    <a:pt x="1955736" y="313429"/>
                  </a:cubicBezTo>
                  <a:cubicBezTo>
                    <a:pt x="1928114" y="334384"/>
                    <a:pt x="1897634" y="346766"/>
                    <a:pt x="1863344" y="352481"/>
                  </a:cubicBezTo>
                  <a:cubicBezTo>
                    <a:pt x="1770951" y="367721"/>
                    <a:pt x="1677606" y="382961"/>
                    <a:pt x="1585214" y="398201"/>
                  </a:cubicBezTo>
                  <a:cubicBezTo>
                    <a:pt x="1478534" y="416299"/>
                    <a:pt x="1396619" y="467734"/>
                    <a:pt x="1358519" y="575366"/>
                  </a:cubicBezTo>
                  <a:cubicBezTo>
                    <a:pt x="1310894" y="714431"/>
                    <a:pt x="1260411" y="852544"/>
                    <a:pt x="1212786" y="991609"/>
                  </a:cubicBezTo>
                  <a:cubicBezTo>
                    <a:pt x="1194689" y="1044949"/>
                    <a:pt x="1212786" y="1064951"/>
                    <a:pt x="1268031" y="1056379"/>
                  </a:cubicBezTo>
                  <a:cubicBezTo>
                    <a:pt x="1268984" y="1056379"/>
                    <a:pt x="1270889" y="1057331"/>
                    <a:pt x="1271841" y="1058284"/>
                  </a:cubicBezTo>
                  <a:cubicBezTo>
                    <a:pt x="1271841" y="1063999"/>
                    <a:pt x="1266126" y="1065904"/>
                    <a:pt x="1263269" y="1069714"/>
                  </a:cubicBezTo>
                  <a:cubicBezTo>
                    <a:pt x="1201356" y="1133531"/>
                    <a:pt x="1139444" y="1197349"/>
                    <a:pt x="1077531" y="1262119"/>
                  </a:cubicBezTo>
                  <a:cubicBezTo>
                    <a:pt x="1054671" y="1285931"/>
                    <a:pt x="1055624" y="1284979"/>
                    <a:pt x="1076579" y="1310696"/>
                  </a:cubicBezTo>
                  <a:cubicBezTo>
                    <a:pt x="1086104" y="1322126"/>
                    <a:pt x="1104201" y="1329746"/>
                    <a:pt x="1098486" y="1351654"/>
                  </a:cubicBezTo>
                  <a:cubicBezTo>
                    <a:pt x="1085151" y="1406899"/>
                    <a:pt x="1085151" y="1462144"/>
                    <a:pt x="1085151" y="1518341"/>
                  </a:cubicBezTo>
                  <a:cubicBezTo>
                    <a:pt x="1085151" y="1645976"/>
                    <a:pt x="1090866" y="1773611"/>
                    <a:pt x="1065149" y="1900294"/>
                  </a:cubicBezTo>
                  <a:cubicBezTo>
                    <a:pt x="1061339" y="1917439"/>
                    <a:pt x="1059434" y="1920296"/>
                    <a:pt x="1043241" y="1912676"/>
                  </a:cubicBezTo>
                  <a:cubicBezTo>
                    <a:pt x="944181" y="1867909"/>
                    <a:pt x="845121" y="1825046"/>
                    <a:pt x="746061" y="1781231"/>
                  </a:cubicBezTo>
                  <a:cubicBezTo>
                    <a:pt x="739394" y="1778374"/>
                    <a:pt x="732726" y="1776469"/>
                    <a:pt x="727964" y="1768849"/>
                  </a:cubicBezTo>
                  <a:cubicBezTo>
                    <a:pt x="700341" y="1727891"/>
                    <a:pt x="661289" y="1698364"/>
                    <a:pt x="621284" y="1670741"/>
                  </a:cubicBezTo>
                  <a:cubicBezTo>
                    <a:pt x="611759" y="1665026"/>
                    <a:pt x="605091" y="1657406"/>
                    <a:pt x="600329" y="1646929"/>
                  </a:cubicBezTo>
                  <a:cubicBezTo>
                    <a:pt x="584136" y="1614544"/>
                    <a:pt x="567944" y="1582159"/>
                    <a:pt x="545084" y="1553584"/>
                  </a:cubicBezTo>
                  <a:cubicBezTo>
                    <a:pt x="519366" y="1520246"/>
                    <a:pt x="497459" y="1515484"/>
                    <a:pt x="458406" y="1531676"/>
                  </a:cubicBezTo>
                  <a:cubicBezTo>
                    <a:pt x="428879" y="1545011"/>
                    <a:pt x="403161" y="1564061"/>
                    <a:pt x="375539" y="1581206"/>
                  </a:cubicBezTo>
                  <a:cubicBezTo>
                    <a:pt x="359346" y="1591684"/>
                    <a:pt x="346011" y="1600256"/>
                    <a:pt x="367919" y="1617401"/>
                  </a:cubicBezTo>
                  <a:cubicBezTo>
                    <a:pt x="365061" y="1619306"/>
                    <a:pt x="364109" y="1620259"/>
                    <a:pt x="362204" y="1621211"/>
                  </a:cubicBezTo>
                  <a:cubicBezTo>
                    <a:pt x="355536" y="1623116"/>
                    <a:pt x="347916" y="1625021"/>
                    <a:pt x="341249" y="1627879"/>
                  </a:cubicBezTo>
                  <a:cubicBezTo>
                    <a:pt x="251714" y="1655501"/>
                    <a:pt x="169799" y="1694554"/>
                    <a:pt x="105981" y="1765991"/>
                  </a:cubicBezTo>
                  <a:cubicBezTo>
                    <a:pt x="66929" y="1808854"/>
                    <a:pt x="30734" y="1853621"/>
                    <a:pt x="6921" y="1906961"/>
                  </a:cubicBezTo>
                  <a:cubicBezTo>
                    <a:pt x="-6414" y="1936489"/>
                    <a:pt x="-699" y="1946966"/>
                    <a:pt x="25971" y="1963159"/>
                  </a:cubicBezTo>
                  <a:cubicBezTo>
                    <a:pt x="53594" y="1980304"/>
                    <a:pt x="79311" y="1979351"/>
                    <a:pt x="105981" y="1961254"/>
                  </a:cubicBezTo>
                  <a:cubicBezTo>
                    <a:pt x="156464" y="1926964"/>
                    <a:pt x="210756" y="1899341"/>
                    <a:pt x="272669" y="1891721"/>
                  </a:cubicBezTo>
                  <a:cubicBezTo>
                    <a:pt x="305054" y="1887911"/>
                    <a:pt x="338391" y="1883149"/>
                    <a:pt x="370776" y="1880291"/>
                  </a:cubicBezTo>
                  <a:cubicBezTo>
                    <a:pt x="400304" y="1878386"/>
                    <a:pt x="429831" y="1868861"/>
                    <a:pt x="459359" y="1869814"/>
                  </a:cubicBezTo>
                  <a:cubicBezTo>
                    <a:pt x="447929" y="1928869"/>
                    <a:pt x="437451" y="1986971"/>
                    <a:pt x="424116" y="2043169"/>
                  </a:cubicBezTo>
                  <a:cubicBezTo>
                    <a:pt x="420306" y="2060314"/>
                    <a:pt x="424116" y="2066029"/>
                    <a:pt x="439356" y="2071744"/>
                  </a:cubicBezTo>
                  <a:cubicBezTo>
                    <a:pt x="633666" y="2143182"/>
                    <a:pt x="824166" y="2224144"/>
                    <a:pt x="1011809" y="2313679"/>
                  </a:cubicBezTo>
                  <a:cubicBezTo>
                    <a:pt x="1064196" y="2339396"/>
                    <a:pt x="1114679" y="2369876"/>
                    <a:pt x="1171829" y="2384164"/>
                  </a:cubicBezTo>
                  <a:cubicBezTo>
                    <a:pt x="1238504" y="2401309"/>
                    <a:pt x="1277556" y="2386069"/>
                    <a:pt x="1314704" y="2327966"/>
                  </a:cubicBezTo>
                  <a:cubicBezTo>
                    <a:pt x="1348994" y="2274626"/>
                    <a:pt x="1373759" y="2215571"/>
                    <a:pt x="1398524" y="2157469"/>
                  </a:cubicBezTo>
                  <a:cubicBezTo>
                    <a:pt x="1433766" y="2075554"/>
                    <a:pt x="1468056" y="1992686"/>
                    <a:pt x="1503299" y="1907914"/>
                  </a:cubicBezTo>
                  <a:cubicBezTo>
                    <a:pt x="1560449" y="1979351"/>
                    <a:pt x="1617599" y="2050789"/>
                    <a:pt x="1674749" y="2120321"/>
                  </a:cubicBezTo>
                  <a:cubicBezTo>
                    <a:pt x="1684274" y="2132704"/>
                    <a:pt x="1684274" y="2141276"/>
                    <a:pt x="1678559" y="2155564"/>
                  </a:cubicBezTo>
                  <a:cubicBezTo>
                    <a:pt x="1579499" y="2392736"/>
                    <a:pt x="1481391" y="2630861"/>
                    <a:pt x="1382331" y="2868034"/>
                  </a:cubicBezTo>
                  <a:cubicBezTo>
                    <a:pt x="1379474" y="2873749"/>
                    <a:pt x="1375664" y="2879464"/>
                    <a:pt x="1374711" y="2886132"/>
                  </a:cubicBezTo>
                  <a:cubicBezTo>
                    <a:pt x="1371854" y="2909944"/>
                    <a:pt x="1362329" y="2918516"/>
                    <a:pt x="1340421" y="2912801"/>
                  </a:cubicBezTo>
                  <a:cubicBezTo>
                    <a:pt x="1328039" y="2909944"/>
                    <a:pt x="1328039" y="2919469"/>
                    <a:pt x="1325181" y="2924232"/>
                  </a:cubicBezTo>
                  <a:cubicBezTo>
                    <a:pt x="1287081" y="2982334"/>
                    <a:pt x="1281366" y="3047104"/>
                    <a:pt x="1284224" y="3113779"/>
                  </a:cubicBezTo>
                  <a:cubicBezTo>
                    <a:pt x="1285176" y="3126162"/>
                    <a:pt x="1291844" y="3125209"/>
                    <a:pt x="1300416" y="3126162"/>
                  </a:cubicBezTo>
                  <a:cubicBezTo>
                    <a:pt x="1358519" y="3129019"/>
                    <a:pt x="1417574" y="3131876"/>
                    <a:pt x="1475676" y="3136639"/>
                  </a:cubicBezTo>
                  <a:cubicBezTo>
                    <a:pt x="1493774" y="3137591"/>
                    <a:pt x="1505204" y="3136639"/>
                    <a:pt x="1504251" y="3114732"/>
                  </a:cubicBezTo>
                  <a:cubicBezTo>
                    <a:pt x="1503299" y="3102349"/>
                    <a:pt x="1507109" y="3095682"/>
                    <a:pt x="1522349" y="3101396"/>
                  </a:cubicBezTo>
                  <a:cubicBezTo>
                    <a:pt x="1580451" y="3122351"/>
                    <a:pt x="1639506" y="3139496"/>
                    <a:pt x="1700466" y="3151879"/>
                  </a:cubicBezTo>
                  <a:cubicBezTo>
                    <a:pt x="1755711" y="3159499"/>
                    <a:pt x="1810004" y="3159499"/>
                    <a:pt x="1864296" y="3148069"/>
                  </a:cubicBezTo>
                  <a:cubicBezTo>
                    <a:pt x="1888109" y="3141401"/>
                    <a:pt x="1911921" y="3135687"/>
                    <a:pt x="1930971" y="3117589"/>
                  </a:cubicBezTo>
                  <a:cubicBezTo>
                    <a:pt x="1956689" y="3093776"/>
                    <a:pt x="1952879" y="3069964"/>
                    <a:pt x="1919541" y="3057582"/>
                  </a:cubicBezTo>
                  <a:cubicBezTo>
                    <a:pt x="1896681" y="3049009"/>
                    <a:pt x="1872869" y="3049009"/>
                    <a:pt x="1849056" y="3047104"/>
                  </a:cubicBezTo>
                  <a:cubicBezTo>
                    <a:pt x="1810004" y="3045199"/>
                    <a:pt x="1769999" y="3044246"/>
                    <a:pt x="1731899" y="3031864"/>
                  </a:cubicBezTo>
                  <a:cubicBezTo>
                    <a:pt x="1694751" y="3019482"/>
                    <a:pt x="1670939" y="2994716"/>
                    <a:pt x="1653794" y="2957569"/>
                  </a:cubicBezTo>
                  <a:cubicBezTo>
                    <a:pt x="1682369" y="2965189"/>
                    <a:pt x="1707134" y="2969951"/>
                    <a:pt x="1731899" y="2977571"/>
                  </a:cubicBezTo>
                  <a:cubicBezTo>
                    <a:pt x="1747139" y="2982334"/>
                    <a:pt x="1752854" y="2978524"/>
                    <a:pt x="1758569" y="2964236"/>
                  </a:cubicBezTo>
                  <a:cubicBezTo>
                    <a:pt x="1853819" y="2726111"/>
                    <a:pt x="1950021" y="2488939"/>
                    <a:pt x="2045271" y="2250814"/>
                  </a:cubicBezTo>
                  <a:cubicBezTo>
                    <a:pt x="2066226" y="2199379"/>
                    <a:pt x="2071941" y="2146039"/>
                    <a:pt x="2063369" y="2090794"/>
                  </a:cubicBezTo>
                  <a:cubicBezTo>
                    <a:pt x="2050986" y="2016499"/>
                    <a:pt x="2020506" y="1949824"/>
                    <a:pt x="1989074" y="1882196"/>
                  </a:cubicBezTo>
                  <a:cubicBezTo>
                    <a:pt x="1967166" y="1835524"/>
                    <a:pt x="1943354" y="1788851"/>
                    <a:pt x="1919541" y="1741226"/>
                  </a:cubicBezTo>
                  <a:cubicBezTo>
                    <a:pt x="1970976" y="1748846"/>
                    <a:pt x="1970976" y="1748846"/>
                    <a:pt x="1962404" y="1698364"/>
                  </a:cubicBezTo>
                  <a:cubicBezTo>
                    <a:pt x="1960499" y="1685981"/>
                    <a:pt x="1957641" y="1674551"/>
                    <a:pt x="1955736" y="1662169"/>
                  </a:cubicBezTo>
                  <a:cubicBezTo>
                    <a:pt x="1934781" y="1553584"/>
                    <a:pt x="1914779" y="1445951"/>
                    <a:pt x="1892871" y="1337366"/>
                  </a:cubicBezTo>
                  <a:cubicBezTo>
                    <a:pt x="1890014" y="1324031"/>
                    <a:pt x="1892871" y="1316411"/>
                    <a:pt x="1904301" y="1308791"/>
                  </a:cubicBezTo>
                  <a:cubicBezTo>
                    <a:pt x="1996694" y="1244021"/>
                    <a:pt x="2089086" y="1179251"/>
                    <a:pt x="2181479" y="1113529"/>
                  </a:cubicBezTo>
                  <a:cubicBezTo>
                    <a:pt x="2191956" y="1105909"/>
                    <a:pt x="2196719" y="1106861"/>
                    <a:pt x="2204339" y="1116386"/>
                  </a:cubicBezTo>
                  <a:cubicBezTo>
                    <a:pt x="2235771" y="1154486"/>
                    <a:pt x="2270061" y="1190681"/>
                    <a:pt x="2305304" y="1225924"/>
                  </a:cubicBezTo>
                  <a:cubicBezTo>
                    <a:pt x="2390076" y="1311649"/>
                    <a:pt x="2488184" y="1374514"/>
                    <a:pt x="2608199" y="1395469"/>
                  </a:cubicBezTo>
                  <a:cubicBezTo>
                    <a:pt x="2706306" y="1412614"/>
                    <a:pt x="2805367" y="1422139"/>
                    <a:pt x="2902521" y="1445951"/>
                  </a:cubicBezTo>
                  <a:cubicBezTo>
                    <a:pt x="2913951" y="1448809"/>
                    <a:pt x="2912999" y="1442141"/>
                    <a:pt x="2912999" y="1435474"/>
                  </a:cubicBezTo>
                  <a:cubicBezTo>
                    <a:pt x="2919667" y="1369751"/>
                    <a:pt x="2926334" y="1304029"/>
                    <a:pt x="2933954" y="1239259"/>
                  </a:cubicBezTo>
                  <a:cubicBezTo>
                    <a:pt x="2933954" y="1224019"/>
                    <a:pt x="2929192" y="1220209"/>
                    <a:pt x="2916809" y="1216399"/>
                  </a:cubicBezTo>
                  <a:close/>
                  <a:moveTo>
                    <a:pt x="1512824" y="846829"/>
                  </a:moveTo>
                  <a:cubicBezTo>
                    <a:pt x="1523301" y="812539"/>
                    <a:pt x="1546161" y="784916"/>
                    <a:pt x="1561401" y="754436"/>
                  </a:cubicBezTo>
                  <a:cubicBezTo>
                    <a:pt x="1581404" y="713479"/>
                    <a:pt x="1608074" y="690619"/>
                    <a:pt x="1658556" y="705859"/>
                  </a:cubicBezTo>
                  <a:cubicBezTo>
                    <a:pt x="1609979" y="754436"/>
                    <a:pt x="1568069" y="806824"/>
                    <a:pt x="1512824" y="8468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7053949" y="956501"/>
              <a:ext cx="290823" cy="225153"/>
            </a:xfrm>
            <a:custGeom>
              <a:rect b="b" l="l" r="r" t="t"/>
              <a:pathLst>
                <a:path extrusionOk="0" h="228600" w="295275">
                  <a:moveTo>
                    <a:pt x="266000" y="66170"/>
                  </a:moveTo>
                  <a:cubicBezTo>
                    <a:pt x="305052" y="85220"/>
                    <a:pt x="314577" y="102365"/>
                    <a:pt x="286002" y="146180"/>
                  </a:cubicBezTo>
                  <a:cubicBezTo>
                    <a:pt x="264095" y="180470"/>
                    <a:pt x="235520" y="208093"/>
                    <a:pt x="200277" y="226190"/>
                  </a:cubicBezTo>
                  <a:cubicBezTo>
                    <a:pt x="180275" y="236668"/>
                    <a:pt x="153604" y="239525"/>
                    <a:pt x="135507" y="219523"/>
                  </a:cubicBezTo>
                  <a:cubicBezTo>
                    <a:pt x="124077" y="207140"/>
                    <a:pt x="115504" y="205235"/>
                    <a:pt x="101217" y="211903"/>
                  </a:cubicBezTo>
                  <a:cubicBezTo>
                    <a:pt x="64070" y="230953"/>
                    <a:pt x="35495" y="205235"/>
                    <a:pt x="5014" y="191900"/>
                  </a:cubicBezTo>
                  <a:cubicBezTo>
                    <a:pt x="-1653" y="189043"/>
                    <a:pt x="252" y="182375"/>
                    <a:pt x="252" y="175708"/>
                  </a:cubicBezTo>
                  <a:cubicBezTo>
                    <a:pt x="3109" y="141418"/>
                    <a:pt x="5014" y="107128"/>
                    <a:pt x="6920" y="72838"/>
                  </a:cubicBezTo>
                  <a:cubicBezTo>
                    <a:pt x="7872" y="63313"/>
                    <a:pt x="8825" y="51883"/>
                    <a:pt x="21207" y="53788"/>
                  </a:cubicBezTo>
                  <a:cubicBezTo>
                    <a:pt x="58354" y="59503"/>
                    <a:pt x="85977" y="35690"/>
                    <a:pt x="112647" y="18545"/>
                  </a:cubicBezTo>
                  <a:cubicBezTo>
                    <a:pt x="162177" y="-13840"/>
                    <a:pt x="210754" y="4258"/>
                    <a:pt x="259332" y="12830"/>
                  </a:cubicBezTo>
                  <a:cubicBezTo>
                    <a:pt x="286002" y="17593"/>
                    <a:pt x="287907" y="43310"/>
                    <a:pt x="266000" y="66170"/>
                  </a:cubicBezTo>
                  <a:close/>
                </a:path>
              </a:pathLst>
            </a:custGeom>
            <a:solidFill>
              <a:srgbClr val="FDC68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7001683" y="984748"/>
              <a:ext cx="65670" cy="187630"/>
            </a:xfrm>
            <a:custGeom>
              <a:rect b="b" l="l" r="r" t="t"/>
              <a:pathLst>
                <a:path extrusionOk="0" h="190500" w="66675">
                  <a:moveTo>
                    <a:pt x="28732" y="0"/>
                  </a:moveTo>
                  <a:lnTo>
                    <a:pt x="74849" y="7183"/>
                  </a:lnTo>
                  <a:lnTo>
                    <a:pt x="46118" y="191651"/>
                  </a:lnTo>
                  <a:lnTo>
                    <a:pt x="0" y="18446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6426741" y="-16067"/>
              <a:ext cx="422162" cy="394017"/>
            </a:xfrm>
            <a:custGeom>
              <a:rect b="b" l="l" r="r" t="t"/>
              <a:pathLst>
                <a:path extrusionOk="0" h="400050" w="428625">
                  <a:moveTo>
                    <a:pt x="9123" y="188526"/>
                  </a:moveTo>
                  <a:cubicBezTo>
                    <a:pt x="44365" y="179953"/>
                    <a:pt x="76751" y="163761"/>
                    <a:pt x="108183" y="147568"/>
                  </a:cubicBezTo>
                  <a:cubicBezTo>
                    <a:pt x="122471" y="139948"/>
                    <a:pt x="124376" y="125661"/>
                    <a:pt x="125328" y="111373"/>
                  </a:cubicBezTo>
                  <a:cubicBezTo>
                    <a:pt x="128185" y="85656"/>
                    <a:pt x="144378" y="71368"/>
                    <a:pt x="168190" y="62796"/>
                  </a:cubicBezTo>
                  <a:cubicBezTo>
                    <a:pt x="186288" y="57081"/>
                    <a:pt x="195813" y="62796"/>
                    <a:pt x="202480" y="79941"/>
                  </a:cubicBezTo>
                  <a:cubicBezTo>
                    <a:pt x="207243" y="95181"/>
                    <a:pt x="207243" y="110421"/>
                    <a:pt x="209148" y="126613"/>
                  </a:cubicBezTo>
                  <a:cubicBezTo>
                    <a:pt x="210101" y="136138"/>
                    <a:pt x="212005" y="143758"/>
                    <a:pt x="224388" y="143758"/>
                  </a:cubicBezTo>
                  <a:cubicBezTo>
                    <a:pt x="234865" y="143758"/>
                    <a:pt x="244390" y="145663"/>
                    <a:pt x="247248" y="132328"/>
                  </a:cubicBezTo>
                  <a:cubicBezTo>
                    <a:pt x="255821" y="99943"/>
                    <a:pt x="272965" y="76131"/>
                    <a:pt x="306303" y="66606"/>
                  </a:cubicBezTo>
                  <a:cubicBezTo>
                    <a:pt x="315828" y="63748"/>
                    <a:pt x="313923" y="55176"/>
                    <a:pt x="314876" y="48508"/>
                  </a:cubicBezTo>
                  <a:cubicBezTo>
                    <a:pt x="319638" y="15171"/>
                    <a:pt x="331068" y="2788"/>
                    <a:pt x="364405" y="1836"/>
                  </a:cubicBezTo>
                  <a:cubicBezTo>
                    <a:pt x="384408" y="883"/>
                    <a:pt x="405363" y="-4832"/>
                    <a:pt x="423460" y="10408"/>
                  </a:cubicBezTo>
                  <a:cubicBezTo>
                    <a:pt x="415840" y="26601"/>
                    <a:pt x="419651" y="44698"/>
                    <a:pt x="419651" y="61843"/>
                  </a:cubicBezTo>
                  <a:cubicBezTo>
                    <a:pt x="418698" y="84703"/>
                    <a:pt x="420603" y="107563"/>
                    <a:pt x="408221" y="128518"/>
                  </a:cubicBezTo>
                  <a:cubicBezTo>
                    <a:pt x="398696" y="143758"/>
                    <a:pt x="407268" y="158998"/>
                    <a:pt x="412030" y="173286"/>
                  </a:cubicBezTo>
                  <a:cubicBezTo>
                    <a:pt x="417746" y="188526"/>
                    <a:pt x="424413" y="203766"/>
                    <a:pt x="429176" y="219006"/>
                  </a:cubicBezTo>
                  <a:cubicBezTo>
                    <a:pt x="432985" y="232341"/>
                    <a:pt x="430128" y="244723"/>
                    <a:pt x="411078" y="241866"/>
                  </a:cubicBezTo>
                  <a:cubicBezTo>
                    <a:pt x="397743" y="239961"/>
                    <a:pt x="388218" y="243771"/>
                    <a:pt x="389171" y="259963"/>
                  </a:cubicBezTo>
                  <a:cubicBezTo>
                    <a:pt x="389171" y="260916"/>
                    <a:pt x="389171" y="261868"/>
                    <a:pt x="388218" y="261868"/>
                  </a:cubicBezTo>
                  <a:cubicBezTo>
                    <a:pt x="372978" y="279966"/>
                    <a:pt x="360596" y="299968"/>
                    <a:pt x="351071" y="321876"/>
                  </a:cubicBezTo>
                  <a:cubicBezTo>
                    <a:pt x="346308" y="334258"/>
                    <a:pt x="339640" y="345688"/>
                    <a:pt x="339640" y="359023"/>
                  </a:cubicBezTo>
                  <a:cubicBezTo>
                    <a:pt x="337735" y="396171"/>
                    <a:pt x="316780" y="411411"/>
                    <a:pt x="286301" y="392361"/>
                  </a:cubicBezTo>
                  <a:cubicBezTo>
                    <a:pt x="248201" y="369501"/>
                    <a:pt x="212958" y="379026"/>
                    <a:pt x="175810" y="389503"/>
                  </a:cubicBezTo>
                  <a:cubicBezTo>
                    <a:pt x="156760" y="395218"/>
                    <a:pt x="138663" y="406648"/>
                    <a:pt x="116755" y="404743"/>
                  </a:cubicBezTo>
                  <a:cubicBezTo>
                    <a:pt x="105326" y="400933"/>
                    <a:pt x="102468" y="389503"/>
                    <a:pt x="96753" y="380931"/>
                  </a:cubicBezTo>
                  <a:cubicBezTo>
                    <a:pt x="65321" y="325686"/>
                    <a:pt x="33888" y="271393"/>
                    <a:pt x="6265" y="215196"/>
                  </a:cubicBezTo>
                  <a:cubicBezTo>
                    <a:pt x="2455" y="207576"/>
                    <a:pt x="-7070" y="197098"/>
                    <a:pt x="9123" y="188526"/>
                  </a:cubicBezTo>
                  <a:close/>
                </a:path>
              </a:pathLst>
            </a:custGeom>
            <a:solidFill>
              <a:srgbClr val="FDC68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6374982" y="157532"/>
              <a:ext cx="150103" cy="497214"/>
            </a:xfrm>
            <a:custGeom>
              <a:rect b="b" l="l" r="r" t="t"/>
              <a:pathLst>
                <a:path extrusionOk="0" h="504825" w="152400">
                  <a:moveTo>
                    <a:pt x="49530" y="116"/>
                  </a:moveTo>
                  <a:cubicBezTo>
                    <a:pt x="39053" y="14404"/>
                    <a:pt x="51435" y="24881"/>
                    <a:pt x="57150" y="35359"/>
                  </a:cubicBezTo>
                  <a:cubicBezTo>
                    <a:pt x="90488" y="96319"/>
                    <a:pt x="123825" y="157279"/>
                    <a:pt x="158115" y="218239"/>
                  </a:cubicBezTo>
                  <a:cubicBezTo>
                    <a:pt x="156210" y="220144"/>
                    <a:pt x="155258" y="221096"/>
                    <a:pt x="153353" y="223002"/>
                  </a:cubicBezTo>
                  <a:cubicBezTo>
                    <a:pt x="147638" y="228717"/>
                    <a:pt x="141923" y="234431"/>
                    <a:pt x="136208" y="240146"/>
                  </a:cubicBezTo>
                  <a:cubicBezTo>
                    <a:pt x="124778" y="251577"/>
                    <a:pt x="109538" y="260149"/>
                    <a:pt x="103823" y="273484"/>
                  </a:cubicBezTo>
                  <a:cubicBezTo>
                    <a:pt x="98108" y="287771"/>
                    <a:pt x="119063" y="298249"/>
                    <a:pt x="122873" y="312536"/>
                  </a:cubicBezTo>
                  <a:cubicBezTo>
                    <a:pt x="130493" y="343017"/>
                    <a:pt x="122873" y="370639"/>
                    <a:pt x="108585" y="397309"/>
                  </a:cubicBezTo>
                  <a:cubicBezTo>
                    <a:pt x="83820" y="445886"/>
                    <a:pt x="40005" y="477319"/>
                    <a:pt x="0" y="512561"/>
                  </a:cubicBezTo>
                  <a:cubicBezTo>
                    <a:pt x="20003" y="458269"/>
                    <a:pt x="36195" y="403977"/>
                    <a:pt x="44768" y="346827"/>
                  </a:cubicBezTo>
                  <a:cubicBezTo>
                    <a:pt x="57150" y="263959"/>
                    <a:pt x="68580" y="181091"/>
                    <a:pt x="58103" y="96319"/>
                  </a:cubicBezTo>
                  <a:cubicBezTo>
                    <a:pt x="55245" y="68696"/>
                    <a:pt x="47625" y="42979"/>
                    <a:pt x="34290" y="19166"/>
                  </a:cubicBezTo>
                  <a:cubicBezTo>
                    <a:pt x="26670" y="3927"/>
                    <a:pt x="34290" y="-836"/>
                    <a:pt x="49530" y="116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5349699" y="779290"/>
              <a:ext cx="318967" cy="356494"/>
            </a:xfrm>
            <a:custGeom>
              <a:rect b="b" l="l" r="r" t="t"/>
              <a:pathLst>
                <a:path extrusionOk="0" h="361950" w="323850">
                  <a:moveTo>
                    <a:pt x="230378" y="180370"/>
                  </a:moveTo>
                  <a:cubicBezTo>
                    <a:pt x="223710" y="215613"/>
                    <a:pt x="223710" y="248950"/>
                    <a:pt x="212280" y="280383"/>
                  </a:cubicBezTo>
                  <a:cubicBezTo>
                    <a:pt x="204660" y="302291"/>
                    <a:pt x="193230" y="322293"/>
                    <a:pt x="175133" y="337533"/>
                  </a:cubicBezTo>
                  <a:cubicBezTo>
                    <a:pt x="168465" y="343248"/>
                    <a:pt x="157988" y="351820"/>
                    <a:pt x="151320" y="348963"/>
                  </a:cubicBezTo>
                  <a:cubicBezTo>
                    <a:pt x="131318" y="339438"/>
                    <a:pt x="117030" y="348010"/>
                    <a:pt x="101790" y="359441"/>
                  </a:cubicBezTo>
                  <a:cubicBezTo>
                    <a:pt x="94170" y="365155"/>
                    <a:pt x="82740" y="365155"/>
                    <a:pt x="74168" y="357535"/>
                  </a:cubicBezTo>
                  <a:cubicBezTo>
                    <a:pt x="61785" y="346105"/>
                    <a:pt x="70358" y="333723"/>
                    <a:pt x="73215" y="321341"/>
                  </a:cubicBezTo>
                  <a:cubicBezTo>
                    <a:pt x="39878" y="313720"/>
                    <a:pt x="33210" y="303243"/>
                    <a:pt x="44640" y="270858"/>
                  </a:cubicBezTo>
                  <a:cubicBezTo>
                    <a:pt x="54165" y="243235"/>
                    <a:pt x="67500" y="216566"/>
                    <a:pt x="63690" y="184180"/>
                  </a:cubicBezTo>
                  <a:cubicBezTo>
                    <a:pt x="52260" y="194658"/>
                    <a:pt x="54165" y="210850"/>
                    <a:pt x="47497" y="221328"/>
                  </a:cubicBezTo>
                  <a:cubicBezTo>
                    <a:pt x="39878" y="233710"/>
                    <a:pt x="31305" y="243235"/>
                    <a:pt x="15113" y="236568"/>
                  </a:cubicBezTo>
                  <a:cubicBezTo>
                    <a:pt x="-128" y="230853"/>
                    <a:pt x="-2985" y="217518"/>
                    <a:pt x="2730" y="203230"/>
                  </a:cubicBezTo>
                  <a:cubicBezTo>
                    <a:pt x="27495" y="139413"/>
                    <a:pt x="37972" y="69880"/>
                    <a:pt x="78930" y="12730"/>
                  </a:cubicBezTo>
                  <a:cubicBezTo>
                    <a:pt x="84645" y="5110"/>
                    <a:pt x="86550" y="-4415"/>
                    <a:pt x="100838" y="2253"/>
                  </a:cubicBezTo>
                  <a:cubicBezTo>
                    <a:pt x="145605" y="21303"/>
                    <a:pt x="191325" y="37495"/>
                    <a:pt x="234188" y="60355"/>
                  </a:cubicBezTo>
                  <a:cubicBezTo>
                    <a:pt x="256095" y="71785"/>
                    <a:pt x="269430" y="87025"/>
                    <a:pt x="269430" y="114648"/>
                  </a:cubicBezTo>
                  <a:cubicBezTo>
                    <a:pt x="268478" y="154653"/>
                    <a:pt x="284670" y="189895"/>
                    <a:pt x="313245" y="218470"/>
                  </a:cubicBezTo>
                  <a:cubicBezTo>
                    <a:pt x="320865" y="226091"/>
                    <a:pt x="336105" y="235616"/>
                    <a:pt x="322770" y="248950"/>
                  </a:cubicBezTo>
                  <a:cubicBezTo>
                    <a:pt x="311340" y="261333"/>
                    <a:pt x="297053" y="254666"/>
                    <a:pt x="284670" y="246093"/>
                  </a:cubicBezTo>
                  <a:cubicBezTo>
                    <a:pt x="271335" y="237520"/>
                    <a:pt x="262763" y="223233"/>
                    <a:pt x="254190" y="210850"/>
                  </a:cubicBezTo>
                  <a:cubicBezTo>
                    <a:pt x="247522" y="201325"/>
                    <a:pt x="243713" y="189895"/>
                    <a:pt x="230378" y="180370"/>
                  </a:cubicBezTo>
                  <a:close/>
                </a:path>
              </a:pathLst>
            </a:custGeom>
            <a:solidFill>
              <a:srgbClr val="FDC68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9" name="Google Shape;469;p41"/>
          <p:cNvSpPr txBox="1"/>
          <p:nvPr/>
        </p:nvSpPr>
        <p:spPr>
          <a:xfrm>
            <a:off x="87500" y="3716370"/>
            <a:ext cx="1444826" cy="394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rPr>
              <a:t>Business Understanding</a:t>
            </a:r>
            <a:endParaRPr b="1" sz="2100">
              <a:solidFill>
                <a:srgbClr val="3F3F3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470" name="Google Shape;470;p41"/>
          <p:cNvGrpSpPr/>
          <p:nvPr/>
        </p:nvGrpSpPr>
        <p:grpSpPr>
          <a:xfrm>
            <a:off x="21938" y="1665371"/>
            <a:ext cx="7782776" cy="1974588"/>
            <a:chOff x="968172" y="1851670"/>
            <a:chExt cx="7200940" cy="2161800"/>
          </a:xfrm>
        </p:grpSpPr>
        <p:sp>
          <p:nvSpPr>
            <p:cNvPr id="471" name="Google Shape;471;p41"/>
            <p:cNvSpPr/>
            <p:nvPr/>
          </p:nvSpPr>
          <p:spPr>
            <a:xfrm>
              <a:off x="968172" y="3581470"/>
              <a:ext cx="1440300" cy="43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2408332" y="3149020"/>
              <a:ext cx="1440300" cy="43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3848492" y="2716570"/>
              <a:ext cx="1440300" cy="43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lt1"/>
                  </a:solidFill>
                </a:rPr>
                <a:t>	</a:t>
              </a:r>
              <a:endParaRPr b="1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5288652" y="2284120"/>
              <a:ext cx="1440300" cy="43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6728812" y="1851670"/>
              <a:ext cx="1440300" cy="43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p41"/>
          <p:cNvSpPr/>
          <p:nvPr/>
        </p:nvSpPr>
        <p:spPr>
          <a:xfrm>
            <a:off x="7804538" y="1270508"/>
            <a:ext cx="1556400" cy="39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1"/>
          <p:cNvSpPr txBox="1"/>
          <p:nvPr/>
        </p:nvSpPr>
        <p:spPr>
          <a:xfrm>
            <a:off x="1689550" y="3287833"/>
            <a:ext cx="14448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</a:t>
            </a:r>
            <a:endParaRPr b="1">
              <a:solidFill>
                <a:srgbClr val="3F3F3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rPr>
              <a:t>Understanding</a:t>
            </a:r>
            <a:endParaRPr b="1" sz="2100">
              <a:solidFill>
                <a:srgbClr val="3F3F3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8" name="Google Shape;478;p41"/>
          <p:cNvSpPr txBox="1"/>
          <p:nvPr/>
        </p:nvSpPr>
        <p:spPr>
          <a:xfrm>
            <a:off x="3190938" y="2893320"/>
            <a:ext cx="14448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</a:t>
            </a:r>
            <a:endParaRPr b="1">
              <a:solidFill>
                <a:srgbClr val="3F3F3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Preparation</a:t>
            </a:r>
            <a:endParaRPr b="1">
              <a:solidFill>
                <a:srgbClr val="3F3F3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9" name="Google Shape;479;p41"/>
          <p:cNvSpPr txBox="1"/>
          <p:nvPr/>
        </p:nvSpPr>
        <p:spPr>
          <a:xfrm>
            <a:off x="4782150" y="2455408"/>
            <a:ext cx="14448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rPr>
              <a:t>Modeling</a:t>
            </a:r>
            <a:endParaRPr b="1" sz="2100">
              <a:solidFill>
                <a:srgbClr val="3F3F3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80" name="Google Shape;480;p41"/>
          <p:cNvSpPr txBox="1"/>
          <p:nvPr/>
        </p:nvSpPr>
        <p:spPr>
          <a:xfrm>
            <a:off x="6321250" y="2104320"/>
            <a:ext cx="14448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rPr>
              <a:t>Evaluation</a:t>
            </a:r>
            <a:endParaRPr b="1" sz="2100">
              <a:solidFill>
                <a:srgbClr val="3F3F3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81" name="Google Shape;481;p41"/>
          <p:cNvSpPr txBox="1"/>
          <p:nvPr/>
        </p:nvSpPr>
        <p:spPr>
          <a:xfrm>
            <a:off x="7860325" y="1664995"/>
            <a:ext cx="14448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rPr>
              <a:t>Deployment</a:t>
            </a:r>
            <a:endParaRPr b="1" sz="2100">
              <a:solidFill>
                <a:srgbClr val="3F3F3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9"/>
          <p:cNvSpPr txBox="1"/>
          <p:nvPr>
            <p:ph type="ctrTitle"/>
          </p:nvPr>
        </p:nvSpPr>
        <p:spPr>
          <a:xfrm>
            <a:off x="448270" y="5437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tillium Web"/>
                <a:ea typeface="Titillium Web"/>
                <a:cs typeface="Titillium Web"/>
                <a:sym typeface="Titillium Web"/>
              </a:rPr>
              <a:t>Modeling</a:t>
            </a:r>
            <a:endParaRPr sz="3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10" name="Google Shape;710;p59"/>
          <p:cNvSpPr/>
          <p:nvPr/>
        </p:nvSpPr>
        <p:spPr>
          <a:xfrm>
            <a:off x="7033529" y="1987050"/>
            <a:ext cx="1800930" cy="279960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Titillium Web"/>
              </a:rPr>
              <a:t>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0"/>
          <p:cNvSpPr txBox="1"/>
          <p:nvPr>
            <p:ph type="title"/>
          </p:nvPr>
        </p:nvSpPr>
        <p:spPr>
          <a:xfrm>
            <a:off x="301775" y="401250"/>
            <a:ext cx="7686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Applied Techniques</a:t>
            </a:r>
            <a:endParaRPr/>
          </a:p>
        </p:txBody>
      </p:sp>
      <p:sp>
        <p:nvSpPr>
          <p:cNvPr id="716" name="Google Shape;716;p60"/>
          <p:cNvSpPr txBox="1"/>
          <p:nvPr>
            <p:ph idx="1" type="body"/>
          </p:nvPr>
        </p:nvSpPr>
        <p:spPr>
          <a:xfrm>
            <a:off x="434205" y="1258653"/>
            <a:ext cx="7686000" cy="30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Classification</a:t>
            </a:r>
            <a:endParaRPr/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Encoder</a:t>
            </a:r>
            <a:endParaRPr/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Nested Cross Validation</a:t>
            </a:r>
            <a:endParaRPr/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Standardization</a:t>
            </a:r>
            <a:endParaRPr/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Search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1"/>
          <p:cNvSpPr/>
          <p:nvPr/>
        </p:nvSpPr>
        <p:spPr>
          <a:xfrm rot="4214330">
            <a:off x="2891237" y="2574344"/>
            <a:ext cx="3070097" cy="3070097"/>
          </a:xfrm>
          <a:prstGeom prst="pie">
            <a:avLst>
              <a:gd fmla="val 13181713" name="adj1"/>
              <a:gd fmla="val 15224047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1"/>
          <p:cNvSpPr/>
          <p:nvPr/>
        </p:nvSpPr>
        <p:spPr>
          <a:xfrm rot="-2700000">
            <a:off x="777386" y="1340131"/>
            <a:ext cx="352166" cy="352166"/>
          </a:xfrm>
          <a:prstGeom prst="roundRect">
            <a:avLst>
              <a:gd fmla="val 1561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1"/>
          <p:cNvSpPr/>
          <p:nvPr/>
        </p:nvSpPr>
        <p:spPr>
          <a:xfrm rot="-2700000">
            <a:off x="777386" y="2197648"/>
            <a:ext cx="352166" cy="352166"/>
          </a:xfrm>
          <a:prstGeom prst="roundRect">
            <a:avLst>
              <a:gd fmla="val 1561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1"/>
          <p:cNvSpPr/>
          <p:nvPr/>
        </p:nvSpPr>
        <p:spPr>
          <a:xfrm rot="-2700000">
            <a:off x="7998728" y="2710369"/>
            <a:ext cx="352139" cy="352139"/>
          </a:xfrm>
          <a:prstGeom prst="roundRect">
            <a:avLst>
              <a:gd fmla="val 15614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5" name="Google Shape;725;p61"/>
          <p:cNvGrpSpPr/>
          <p:nvPr/>
        </p:nvGrpSpPr>
        <p:grpSpPr>
          <a:xfrm>
            <a:off x="2549124" y="2259067"/>
            <a:ext cx="3888295" cy="3909364"/>
            <a:chOff x="2376328" y="3909703"/>
            <a:chExt cx="4650792" cy="4675993"/>
          </a:xfrm>
        </p:grpSpPr>
        <p:sp>
          <p:nvSpPr>
            <p:cNvPr id="726" name="Google Shape;726;p61"/>
            <p:cNvSpPr/>
            <p:nvPr/>
          </p:nvSpPr>
          <p:spPr>
            <a:xfrm rot="6448010">
              <a:off x="2888561" y="4447137"/>
              <a:ext cx="3672118" cy="3672118"/>
            </a:xfrm>
            <a:prstGeom prst="pie">
              <a:avLst>
                <a:gd fmla="val 12963840" name="adj1"/>
                <a:gd fmla="val 1620000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61"/>
            <p:cNvSpPr/>
            <p:nvPr/>
          </p:nvSpPr>
          <p:spPr>
            <a:xfrm rot="-880797">
              <a:off x="2781691" y="4315067"/>
              <a:ext cx="3672173" cy="3672173"/>
            </a:xfrm>
            <a:prstGeom prst="pie">
              <a:avLst>
                <a:gd fmla="val 15653484" name="adj1"/>
                <a:gd fmla="val 17955746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61"/>
            <p:cNvSpPr/>
            <p:nvPr/>
          </p:nvSpPr>
          <p:spPr>
            <a:xfrm rot="-882026">
              <a:off x="2842178" y="4386500"/>
              <a:ext cx="3671897" cy="3671897"/>
            </a:xfrm>
            <a:prstGeom prst="pie">
              <a:avLst>
                <a:gd fmla="val 13181713" name="adj1"/>
                <a:gd fmla="val 15224047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61"/>
            <p:cNvSpPr/>
            <p:nvPr/>
          </p:nvSpPr>
          <p:spPr>
            <a:xfrm rot="-5893823">
              <a:off x="2782570" y="4730446"/>
              <a:ext cx="3078507" cy="2968750"/>
            </a:xfrm>
            <a:prstGeom prst="pie">
              <a:avLst>
                <a:gd fmla="val 16181279" name="adj1"/>
                <a:gd fmla="val 1809107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0" name="Google Shape;730;p61"/>
          <p:cNvSpPr/>
          <p:nvPr/>
        </p:nvSpPr>
        <p:spPr>
          <a:xfrm>
            <a:off x="4136579" y="3684517"/>
            <a:ext cx="764484" cy="764484"/>
          </a:xfrm>
          <a:prstGeom prst="ellipse">
            <a:avLst/>
          </a:prstGeom>
          <a:solidFill>
            <a:schemeClr val="accent6"/>
          </a:solidFill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61"/>
          <p:cNvSpPr txBox="1"/>
          <p:nvPr/>
        </p:nvSpPr>
        <p:spPr>
          <a:xfrm>
            <a:off x="5803925" y="2899777"/>
            <a:ext cx="22140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3F3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Optimal parameters: </a:t>
            </a:r>
            <a:endParaRPr sz="1000">
              <a:solidFill>
                <a:srgbClr val="3F3F3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3F3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Criterion: ‘gini’, Max depth = 25 , Number of trees = 500, F1: 88%</a:t>
            </a:r>
            <a:r>
              <a:rPr lang="en" sz="900">
                <a:solidFill>
                  <a:srgbClr val="3F3F3F"/>
                </a:solidFill>
              </a:rPr>
              <a:t> </a:t>
            </a:r>
            <a:endParaRPr sz="9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61"/>
          <p:cNvSpPr txBox="1"/>
          <p:nvPr/>
        </p:nvSpPr>
        <p:spPr>
          <a:xfrm>
            <a:off x="5793104" y="2657728"/>
            <a:ext cx="2181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Random Forest</a:t>
            </a:r>
            <a:r>
              <a:rPr b="1" lang="en" sz="1100">
                <a:solidFill>
                  <a:srgbClr val="FF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b="1" sz="1100">
              <a:solidFill>
                <a:srgbClr val="FF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733" name="Google Shape;733;p61"/>
          <p:cNvCxnSpPr/>
          <p:nvPr/>
        </p:nvCxnSpPr>
        <p:spPr>
          <a:xfrm>
            <a:off x="5739930" y="2892909"/>
            <a:ext cx="2214000" cy="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734" name="Google Shape;734;p61"/>
          <p:cNvSpPr txBox="1"/>
          <p:nvPr/>
        </p:nvSpPr>
        <p:spPr>
          <a:xfrm>
            <a:off x="1184101" y="1515731"/>
            <a:ext cx="2174683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3F3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With Standardization</a:t>
            </a:r>
            <a:endParaRPr sz="1000">
              <a:solidFill>
                <a:srgbClr val="3F3F3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3F3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Optimal parameters: 21 neighbors, p:1, weights: distance, f1:86%</a:t>
            </a:r>
            <a:endParaRPr sz="1000">
              <a:solidFill>
                <a:srgbClr val="3F3F3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735" name="Google Shape;735;p61"/>
          <p:cNvSpPr txBox="1"/>
          <p:nvPr/>
        </p:nvSpPr>
        <p:spPr>
          <a:xfrm>
            <a:off x="1185301" y="1282599"/>
            <a:ext cx="218114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rPr>
              <a:t>kNN</a:t>
            </a:r>
            <a:endParaRPr b="1" sz="1100">
              <a:solidFill>
                <a:srgbClr val="3F3F3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736" name="Google Shape;736;p61"/>
          <p:cNvCxnSpPr/>
          <p:nvPr/>
        </p:nvCxnSpPr>
        <p:spPr>
          <a:xfrm>
            <a:off x="1166490" y="1510027"/>
            <a:ext cx="2214000" cy="1959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737" name="Google Shape;737;p61"/>
          <p:cNvSpPr txBox="1"/>
          <p:nvPr/>
        </p:nvSpPr>
        <p:spPr>
          <a:xfrm>
            <a:off x="1184100" y="2373723"/>
            <a:ext cx="21747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3F3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Used the quadratic of the children and </a:t>
            </a:r>
            <a:r>
              <a:rPr lang="en" sz="1000">
                <a:solidFill>
                  <a:srgbClr val="3F3F3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weeknights</a:t>
            </a:r>
            <a:r>
              <a:rPr lang="en" sz="1000">
                <a:solidFill>
                  <a:srgbClr val="3F3F3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 predictors </a:t>
            </a:r>
            <a:endParaRPr sz="1000">
              <a:solidFill>
                <a:srgbClr val="3F3F3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3F3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Optimal parameters: C = 10, penalty = l2, F1: 77%</a:t>
            </a:r>
            <a:endParaRPr sz="1000">
              <a:solidFill>
                <a:srgbClr val="3F3F3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738" name="Google Shape;738;p61"/>
          <p:cNvSpPr txBox="1"/>
          <p:nvPr/>
        </p:nvSpPr>
        <p:spPr>
          <a:xfrm>
            <a:off x="1185301" y="2140599"/>
            <a:ext cx="2181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rPr>
              <a:t>Logistic Regression</a:t>
            </a:r>
            <a:endParaRPr b="1" sz="1100">
              <a:solidFill>
                <a:srgbClr val="3F3F3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739" name="Google Shape;739;p61"/>
          <p:cNvCxnSpPr/>
          <p:nvPr/>
        </p:nvCxnSpPr>
        <p:spPr>
          <a:xfrm flipH="1" rot="10800000">
            <a:off x="1166490" y="2367728"/>
            <a:ext cx="2214000" cy="3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740" name="Google Shape;740;p61"/>
          <p:cNvSpPr txBox="1"/>
          <p:nvPr/>
        </p:nvSpPr>
        <p:spPr>
          <a:xfrm>
            <a:off x="5827768" y="2041768"/>
            <a:ext cx="2174683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3F3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Optimal Parameters:</a:t>
            </a:r>
            <a:endParaRPr sz="1000">
              <a:solidFill>
                <a:srgbClr val="3F3F3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3F3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Criterion: Entropy,</a:t>
            </a:r>
            <a:r>
              <a:rPr lang="en" sz="1000">
                <a:solidFill>
                  <a:srgbClr val="3F3F3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 </a:t>
            </a:r>
            <a:r>
              <a:rPr lang="en" sz="1000">
                <a:solidFill>
                  <a:srgbClr val="3F3F3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Max depth = 15</a:t>
            </a:r>
            <a:endParaRPr sz="1000">
              <a:solidFill>
                <a:srgbClr val="3F3F3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3F3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Min sample</a:t>
            </a:r>
            <a:r>
              <a:rPr lang="en" sz="1000">
                <a:solidFill>
                  <a:srgbClr val="3F3F3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s </a:t>
            </a:r>
            <a:r>
              <a:rPr lang="en" sz="1000">
                <a:solidFill>
                  <a:srgbClr val="3F3F3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leaf = 7, F1: 84%</a:t>
            </a:r>
            <a:endParaRPr sz="1000">
              <a:solidFill>
                <a:srgbClr val="3F3F3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741" name="Google Shape;741;p61"/>
          <p:cNvSpPr txBox="1"/>
          <p:nvPr/>
        </p:nvSpPr>
        <p:spPr>
          <a:xfrm>
            <a:off x="5776675" y="1747950"/>
            <a:ext cx="22140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Decision Tree</a:t>
            </a:r>
            <a:r>
              <a:rPr b="1" lang="en" sz="1100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b="1" sz="1100">
              <a:solidFill>
                <a:srgbClr val="3F3F3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42" name="Google Shape;742;p61"/>
          <p:cNvSpPr txBox="1"/>
          <p:nvPr/>
        </p:nvSpPr>
        <p:spPr>
          <a:xfrm>
            <a:off x="5038730" y="3873918"/>
            <a:ext cx="870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88</a:t>
            </a: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743" name="Google Shape;743;p61"/>
          <p:cNvSpPr txBox="1"/>
          <p:nvPr/>
        </p:nvSpPr>
        <p:spPr>
          <a:xfrm>
            <a:off x="3945195" y="2753993"/>
            <a:ext cx="713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86</a:t>
            </a:r>
            <a:r>
              <a:rPr b="1" lang="en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b="1"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1"/>
          <p:cNvSpPr txBox="1"/>
          <p:nvPr/>
        </p:nvSpPr>
        <p:spPr>
          <a:xfrm rot="172105">
            <a:off x="3182065" y="3202896"/>
            <a:ext cx="713394" cy="3463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86</a:t>
            </a: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1"/>
          <p:cNvSpPr txBox="1"/>
          <p:nvPr/>
        </p:nvSpPr>
        <p:spPr>
          <a:xfrm>
            <a:off x="2974718" y="3920124"/>
            <a:ext cx="713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77</a:t>
            </a: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1"/>
          <p:cNvSpPr txBox="1"/>
          <p:nvPr/>
        </p:nvSpPr>
        <p:spPr>
          <a:xfrm>
            <a:off x="4167828" y="3868054"/>
            <a:ext cx="702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F1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Performance</a:t>
            </a:r>
            <a:endParaRPr b="1" sz="700">
              <a:solidFill>
                <a:schemeClr val="lt1"/>
              </a:solidFill>
            </a:endParaRPr>
          </a:p>
        </p:txBody>
      </p:sp>
      <p:grpSp>
        <p:nvGrpSpPr>
          <p:cNvPr id="747" name="Google Shape;747;p61"/>
          <p:cNvGrpSpPr/>
          <p:nvPr/>
        </p:nvGrpSpPr>
        <p:grpSpPr>
          <a:xfrm>
            <a:off x="3767470" y="1584569"/>
            <a:ext cx="578232" cy="1169621"/>
            <a:chOff x="3789816" y="2639713"/>
            <a:chExt cx="691624" cy="1398986"/>
          </a:xfrm>
        </p:grpSpPr>
        <p:sp>
          <p:nvSpPr>
            <p:cNvPr id="748" name="Google Shape;748;p61"/>
            <p:cNvSpPr/>
            <p:nvPr/>
          </p:nvSpPr>
          <p:spPr>
            <a:xfrm>
              <a:off x="4129882" y="2639713"/>
              <a:ext cx="249050" cy="249050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61"/>
            <p:cNvSpPr/>
            <p:nvPr/>
          </p:nvSpPr>
          <p:spPr>
            <a:xfrm>
              <a:off x="3874483" y="2890551"/>
              <a:ext cx="606958" cy="950384"/>
            </a:xfrm>
            <a:custGeom>
              <a:rect b="b" l="l" r="r" t="t"/>
              <a:pathLst>
                <a:path extrusionOk="0" h="3116013" w="1990025">
                  <a:moveTo>
                    <a:pt x="791945" y="3363"/>
                  </a:moveTo>
                  <a:cubicBezTo>
                    <a:pt x="867550" y="-30238"/>
                    <a:pt x="1374043" y="196009"/>
                    <a:pt x="1341106" y="320292"/>
                  </a:cubicBezTo>
                  <a:cubicBezTo>
                    <a:pt x="1270799" y="674795"/>
                    <a:pt x="1223516" y="1035878"/>
                    <a:pt x="1130185" y="1383802"/>
                  </a:cubicBezTo>
                  <a:cubicBezTo>
                    <a:pt x="1402024" y="1473637"/>
                    <a:pt x="1532431" y="1520712"/>
                    <a:pt x="1856897" y="1636863"/>
                  </a:cubicBezTo>
                  <a:cubicBezTo>
                    <a:pt x="1946403" y="1660196"/>
                    <a:pt x="1995365" y="1759101"/>
                    <a:pt x="1989562" y="1865875"/>
                  </a:cubicBezTo>
                  <a:cubicBezTo>
                    <a:pt x="1970603" y="2077904"/>
                    <a:pt x="1953721" y="2549222"/>
                    <a:pt x="1927339" y="2912326"/>
                  </a:cubicBezTo>
                  <a:cubicBezTo>
                    <a:pt x="1910665" y="3216257"/>
                    <a:pt x="1505863" y="3155087"/>
                    <a:pt x="1528659" y="2893276"/>
                  </a:cubicBezTo>
                  <a:cubicBezTo>
                    <a:pt x="1548052" y="2596790"/>
                    <a:pt x="1554287" y="2303592"/>
                    <a:pt x="1573680" y="2010396"/>
                  </a:cubicBezTo>
                  <a:cubicBezTo>
                    <a:pt x="998000" y="1882642"/>
                    <a:pt x="438766" y="1800938"/>
                    <a:pt x="494614" y="1446229"/>
                  </a:cubicBezTo>
                  <a:lnTo>
                    <a:pt x="643862" y="468718"/>
                  </a:lnTo>
                  <a:lnTo>
                    <a:pt x="302196" y="644828"/>
                  </a:lnTo>
                  <a:lnTo>
                    <a:pt x="0" y="382650"/>
                  </a:lnTo>
                  <a:cubicBezTo>
                    <a:pt x="267271" y="243064"/>
                    <a:pt x="498361" y="126503"/>
                    <a:pt x="791945" y="3363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61"/>
            <p:cNvSpPr/>
            <p:nvPr/>
          </p:nvSpPr>
          <p:spPr>
            <a:xfrm>
              <a:off x="4268226" y="3097227"/>
              <a:ext cx="173691" cy="144150"/>
            </a:xfrm>
            <a:custGeom>
              <a:rect b="b" l="l" r="r" t="t"/>
              <a:pathLst>
                <a:path extrusionOk="0" h="473549" w="570594">
                  <a:moveTo>
                    <a:pt x="55780" y="0"/>
                  </a:moveTo>
                  <a:cubicBezTo>
                    <a:pt x="255154" y="55472"/>
                    <a:pt x="321325" y="67144"/>
                    <a:pt x="472618" y="129033"/>
                  </a:cubicBezTo>
                  <a:cubicBezTo>
                    <a:pt x="620907" y="235019"/>
                    <a:pt x="614602" y="482439"/>
                    <a:pt x="358319" y="473303"/>
                  </a:cubicBezTo>
                  <a:lnTo>
                    <a:pt x="0" y="365239"/>
                  </a:lnTo>
                  <a:lnTo>
                    <a:pt x="5578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61"/>
            <p:cNvSpPr/>
            <p:nvPr/>
          </p:nvSpPr>
          <p:spPr>
            <a:xfrm>
              <a:off x="3901602" y="3406743"/>
              <a:ext cx="219543" cy="631956"/>
            </a:xfrm>
            <a:custGeom>
              <a:rect b="b" l="l" r="r" t="t"/>
              <a:pathLst>
                <a:path extrusionOk="0" h="2076040" w="721220">
                  <a:moveTo>
                    <a:pt x="361430" y="0"/>
                  </a:moveTo>
                  <a:lnTo>
                    <a:pt x="721220" y="196847"/>
                  </a:lnTo>
                  <a:lnTo>
                    <a:pt x="381833" y="1935510"/>
                  </a:lnTo>
                  <a:cubicBezTo>
                    <a:pt x="282768" y="2179731"/>
                    <a:pt x="-48668" y="2083028"/>
                    <a:pt x="6058" y="1818935"/>
                  </a:cubicBezTo>
                  <a:lnTo>
                    <a:pt x="36143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61"/>
            <p:cNvSpPr/>
            <p:nvPr/>
          </p:nvSpPr>
          <p:spPr>
            <a:xfrm>
              <a:off x="3789816" y="3019942"/>
              <a:ext cx="155882" cy="347368"/>
            </a:xfrm>
            <a:custGeom>
              <a:rect b="b" l="l" r="r" t="t"/>
              <a:pathLst>
                <a:path extrusionOk="0" h="1141141" w="512088">
                  <a:moveTo>
                    <a:pt x="219075" y="0"/>
                  </a:moveTo>
                  <a:lnTo>
                    <a:pt x="512088" y="250595"/>
                  </a:lnTo>
                  <a:lnTo>
                    <a:pt x="337350" y="1041719"/>
                  </a:lnTo>
                  <a:cubicBezTo>
                    <a:pt x="215032" y="1222373"/>
                    <a:pt x="617" y="1133316"/>
                    <a:pt x="0" y="962025"/>
                  </a:cubicBezTo>
                  <a:cubicBezTo>
                    <a:pt x="73025" y="641350"/>
                    <a:pt x="119736" y="320675"/>
                    <a:pt x="219075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3" name="Google Shape;753;p61"/>
          <p:cNvSpPr/>
          <p:nvPr/>
        </p:nvSpPr>
        <p:spPr>
          <a:xfrm rot="2700000">
            <a:off x="886228" y="2243611"/>
            <a:ext cx="143389" cy="257069"/>
          </a:xfrm>
          <a:custGeom>
            <a:rect b="b" l="l" r="r" t="t"/>
            <a:pathLst>
              <a:path extrusionOk="0" h="4001999" w="2232248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61"/>
          <p:cNvSpPr/>
          <p:nvPr/>
        </p:nvSpPr>
        <p:spPr>
          <a:xfrm>
            <a:off x="816814" y="1393925"/>
            <a:ext cx="282220" cy="234158"/>
          </a:xfrm>
          <a:custGeom>
            <a:rect b="b" l="l" r="r" t="t"/>
            <a:pathLst>
              <a:path extrusionOk="0" h="3229762" w="3225370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5" name="Google Shape;75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3152" y="2781464"/>
            <a:ext cx="209950" cy="2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61"/>
          <p:cNvSpPr/>
          <p:nvPr/>
        </p:nvSpPr>
        <p:spPr>
          <a:xfrm rot="-2700000">
            <a:off x="7995173" y="910091"/>
            <a:ext cx="352139" cy="352139"/>
          </a:xfrm>
          <a:prstGeom prst="roundRect">
            <a:avLst>
              <a:gd fmla="val 15614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61"/>
          <p:cNvSpPr txBox="1"/>
          <p:nvPr/>
        </p:nvSpPr>
        <p:spPr>
          <a:xfrm>
            <a:off x="5827768" y="1099643"/>
            <a:ext cx="2174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3F3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Optimal Parameter: C: 0.01,</a:t>
            </a:r>
            <a:r>
              <a:rPr lang="en" sz="1000">
                <a:solidFill>
                  <a:srgbClr val="3F3F3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 </a:t>
            </a:r>
            <a:r>
              <a:rPr lang="en" sz="1000">
                <a:solidFill>
                  <a:srgbClr val="3F3F3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class_weight: balanced, penalty: l2</a:t>
            </a:r>
            <a:endParaRPr sz="1000">
              <a:solidFill>
                <a:srgbClr val="3F3F3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3F3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F1: 77%</a:t>
            </a:r>
            <a:endParaRPr sz="1000">
              <a:solidFill>
                <a:srgbClr val="3F3F3F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758" name="Google Shape;758;p61"/>
          <p:cNvSpPr txBox="1"/>
          <p:nvPr/>
        </p:nvSpPr>
        <p:spPr>
          <a:xfrm>
            <a:off x="5820428" y="857604"/>
            <a:ext cx="2181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rPr>
              <a:t>Support Vector Machine</a:t>
            </a:r>
            <a:endParaRPr b="1" sz="1100">
              <a:solidFill>
                <a:srgbClr val="3F3F3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759" name="Google Shape;759;p61"/>
          <p:cNvCxnSpPr/>
          <p:nvPr/>
        </p:nvCxnSpPr>
        <p:spPr>
          <a:xfrm>
            <a:off x="5739930" y="1092784"/>
            <a:ext cx="2214000" cy="0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760" name="Google Shape;760;p61"/>
          <p:cNvSpPr/>
          <p:nvPr/>
        </p:nvSpPr>
        <p:spPr>
          <a:xfrm flipH="1">
            <a:off x="8069513" y="980587"/>
            <a:ext cx="210600" cy="211121"/>
          </a:xfrm>
          <a:custGeom>
            <a:rect b="b" l="l" r="r" t="t"/>
            <a:pathLst>
              <a:path extrusionOk="0" h="3248012" w="3240000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61"/>
          <p:cNvSpPr txBox="1"/>
          <p:nvPr/>
        </p:nvSpPr>
        <p:spPr>
          <a:xfrm rot="867766">
            <a:off x="4799336" y="2899727"/>
            <a:ext cx="713511" cy="39255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84</a:t>
            </a:r>
            <a:r>
              <a:rPr b="1" lang="en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b="1"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2" name="Google Shape;762;p61"/>
          <p:cNvGrpSpPr/>
          <p:nvPr/>
        </p:nvGrpSpPr>
        <p:grpSpPr>
          <a:xfrm>
            <a:off x="7922250" y="1737294"/>
            <a:ext cx="498000" cy="498000"/>
            <a:chOff x="8423825" y="1765219"/>
            <a:chExt cx="498000" cy="498000"/>
          </a:xfrm>
        </p:grpSpPr>
        <p:sp>
          <p:nvSpPr>
            <p:cNvPr id="763" name="Google Shape;763;p61"/>
            <p:cNvSpPr/>
            <p:nvPr/>
          </p:nvSpPr>
          <p:spPr>
            <a:xfrm rot="-2700000">
              <a:off x="8496755" y="1838149"/>
              <a:ext cx="352139" cy="352139"/>
            </a:xfrm>
            <a:prstGeom prst="roundRect">
              <a:avLst>
                <a:gd fmla="val 1561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4" name="Google Shape;764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67852" y="1909239"/>
              <a:ext cx="209950" cy="2099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65" name="Google Shape;765;p61"/>
          <p:cNvCxnSpPr/>
          <p:nvPr/>
        </p:nvCxnSpPr>
        <p:spPr>
          <a:xfrm flipH="1">
            <a:off x="5787175" y="2004300"/>
            <a:ext cx="2137200" cy="24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766" name="Google Shape;766;p61"/>
          <p:cNvSpPr txBox="1"/>
          <p:nvPr/>
        </p:nvSpPr>
        <p:spPr>
          <a:xfrm>
            <a:off x="365675" y="349400"/>
            <a:ext cx="54621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Generalization Performance </a:t>
            </a:r>
            <a:endParaRPr sz="1800"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2"/>
          <p:cNvSpPr txBox="1"/>
          <p:nvPr>
            <p:ph idx="1" type="body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r>
              <a:rPr lang="en" sz="1800"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Why these models?</a:t>
            </a:r>
            <a:endParaRPr sz="1800"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grpSp>
        <p:nvGrpSpPr>
          <p:cNvPr id="772" name="Google Shape;772;p62"/>
          <p:cNvGrpSpPr/>
          <p:nvPr/>
        </p:nvGrpSpPr>
        <p:grpSpPr>
          <a:xfrm>
            <a:off x="1152593" y="1549806"/>
            <a:ext cx="1803142" cy="1887021"/>
            <a:chOff x="2205261" y="2207419"/>
            <a:chExt cx="3367212" cy="3741861"/>
          </a:xfrm>
        </p:grpSpPr>
        <p:sp>
          <p:nvSpPr>
            <p:cNvPr id="773" name="Google Shape;773;p62"/>
            <p:cNvSpPr/>
            <p:nvPr/>
          </p:nvSpPr>
          <p:spPr>
            <a:xfrm>
              <a:off x="2373660" y="2207419"/>
              <a:ext cx="3198813" cy="3487737"/>
            </a:xfrm>
            <a:custGeom>
              <a:rect b="b" l="l" r="r" t="t"/>
              <a:pathLst>
                <a:path extrusionOk="0" h="930" w="853">
                  <a:moveTo>
                    <a:pt x="630" y="372"/>
                  </a:moveTo>
                  <a:cubicBezTo>
                    <a:pt x="717" y="372"/>
                    <a:pt x="717" y="372"/>
                    <a:pt x="717" y="372"/>
                  </a:cubicBezTo>
                  <a:cubicBezTo>
                    <a:pt x="800" y="372"/>
                    <a:pt x="811" y="470"/>
                    <a:pt x="765" y="502"/>
                  </a:cubicBezTo>
                  <a:cubicBezTo>
                    <a:pt x="754" y="510"/>
                    <a:pt x="752" y="506"/>
                    <a:pt x="766" y="511"/>
                  </a:cubicBezTo>
                  <a:cubicBezTo>
                    <a:pt x="853" y="540"/>
                    <a:pt x="828" y="657"/>
                    <a:pt x="759" y="664"/>
                  </a:cubicBezTo>
                  <a:cubicBezTo>
                    <a:pt x="746" y="666"/>
                    <a:pt x="746" y="663"/>
                    <a:pt x="758" y="669"/>
                  </a:cubicBezTo>
                  <a:cubicBezTo>
                    <a:pt x="809" y="697"/>
                    <a:pt x="794" y="801"/>
                    <a:pt x="715" y="802"/>
                  </a:cubicBezTo>
                  <a:cubicBezTo>
                    <a:pt x="680" y="802"/>
                    <a:pt x="693" y="800"/>
                    <a:pt x="707" y="817"/>
                  </a:cubicBezTo>
                  <a:cubicBezTo>
                    <a:pt x="737" y="853"/>
                    <a:pt x="726" y="920"/>
                    <a:pt x="655" y="923"/>
                  </a:cubicBezTo>
                  <a:cubicBezTo>
                    <a:pt x="534" y="929"/>
                    <a:pt x="376" y="930"/>
                    <a:pt x="259" y="876"/>
                  </a:cubicBezTo>
                  <a:cubicBezTo>
                    <a:pt x="162" y="830"/>
                    <a:pt x="104" y="852"/>
                    <a:pt x="0" y="852"/>
                  </a:cubicBezTo>
                  <a:cubicBezTo>
                    <a:pt x="0" y="447"/>
                    <a:pt x="0" y="447"/>
                    <a:pt x="0" y="447"/>
                  </a:cubicBezTo>
                  <a:cubicBezTo>
                    <a:pt x="96" y="450"/>
                    <a:pt x="161" y="475"/>
                    <a:pt x="253" y="435"/>
                  </a:cubicBezTo>
                  <a:cubicBezTo>
                    <a:pt x="322" y="404"/>
                    <a:pt x="360" y="368"/>
                    <a:pt x="412" y="309"/>
                  </a:cubicBezTo>
                  <a:cubicBezTo>
                    <a:pt x="466" y="248"/>
                    <a:pt x="522" y="220"/>
                    <a:pt x="554" y="137"/>
                  </a:cubicBezTo>
                  <a:cubicBezTo>
                    <a:pt x="594" y="0"/>
                    <a:pt x="700" y="95"/>
                    <a:pt x="667" y="210"/>
                  </a:cubicBezTo>
                  <a:cubicBezTo>
                    <a:pt x="647" y="266"/>
                    <a:pt x="631" y="295"/>
                    <a:pt x="600" y="335"/>
                  </a:cubicBezTo>
                  <a:cubicBezTo>
                    <a:pt x="586" y="354"/>
                    <a:pt x="593" y="372"/>
                    <a:pt x="630" y="3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2"/>
            <p:cNvSpPr/>
            <p:nvPr/>
          </p:nvSpPr>
          <p:spPr>
            <a:xfrm>
              <a:off x="2320702" y="2293144"/>
              <a:ext cx="3198813" cy="3487737"/>
            </a:xfrm>
            <a:custGeom>
              <a:rect b="b" l="l" r="r" t="t"/>
              <a:pathLst>
                <a:path extrusionOk="0" h="930" w="853">
                  <a:moveTo>
                    <a:pt x="630" y="372"/>
                  </a:moveTo>
                  <a:cubicBezTo>
                    <a:pt x="717" y="372"/>
                    <a:pt x="717" y="372"/>
                    <a:pt x="717" y="372"/>
                  </a:cubicBezTo>
                  <a:cubicBezTo>
                    <a:pt x="800" y="372"/>
                    <a:pt x="811" y="470"/>
                    <a:pt x="765" y="502"/>
                  </a:cubicBezTo>
                  <a:cubicBezTo>
                    <a:pt x="754" y="510"/>
                    <a:pt x="752" y="506"/>
                    <a:pt x="766" y="511"/>
                  </a:cubicBezTo>
                  <a:cubicBezTo>
                    <a:pt x="853" y="540"/>
                    <a:pt x="828" y="657"/>
                    <a:pt x="759" y="664"/>
                  </a:cubicBezTo>
                  <a:cubicBezTo>
                    <a:pt x="746" y="666"/>
                    <a:pt x="746" y="663"/>
                    <a:pt x="758" y="669"/>
                  </a:cubicBezTo>
                  <a:cubicBezTo>
                    <a:pt x="809" y="697"/>
                    <a:pt x="794" y="801"/>
                    <a:pt x="715" y="802"/>
                  </a:cubicBezTo>
                  <a:cubicBezTo>
                    <a:pt x="680" y="802"/>
                    <a:pt x="693" y="800"/>
                    <a:pt x="707" y="817"/>
                  </a:cubicBezTo>
                  <a:cubicBezTo>
                    <a:pt x="737" y="853"/>
                    <a:pt x="726" y="920"/>
                    <a:pt x="655" y="923"/>
                  </a:cubicBezTo>
                  <a:cubicBezTo>
                    <a:pt x="534" y="929"/>
                    <a:pt x="376" y="930"/>
                    <a:pt x="259" y="876"/>
                  </a:cubicBezTo>
                  <a:cubicBezTo>
                    <a:pt x="162" y="830"/>
                    <a:pt x="104" y="852"/>
                    <a:pt x="0" y="852"/>
                  </a:cubicBezTo>
                  <a:cubicBezTo>
                    <a:pt x="0" y="447"/>
                    <a:pt x="0" y="447"/>
                    <a:pt x="0" y="447"/>
                  </a:cubicBezTo>
                  <a:cubicBezTo>
                    <a:pt x="96" y="450"/>
                    <a:pt x="161" y="475"/>
                    <a:pt x="253" y="435"/>
                  </a:cubicBezTo>
                  <a:cubicBezTo>
                    <a:pt x="322" y="404"/>
                    <a:pt x="360" y="368"/>
                    <a:pt x="412" y="309"/>
                  </a:cubicBezTo>
                  <a:cubicBezTo>
                    <a:pt x="466" y="248"/>
                    <a:pt x="522" y="220"/>
                    <a:pt x="554" y="137"/>
                  </a:cubicBezTo>
                  <a:cubicBezTo>
                    <a:pt x="594" y="0"/>
                    <a:pt x="700" y="95"/>
                    <a:pt x="667" y="210"/>
                  </a:cubicBezTo>
                  <a:cubicBezTo>
                    <a:pt x="647" y="266"/>
                    <a:pt x="631" y="295"/>
                    <a:pt x="600" y="335"/>
                  </a:cubicBezTo>
                  <a:cubicBezTo>
                    <a:pt x="586" y="354"/>
                    <a:pt x="593" y="372"/>
                    <a:pt x="630" y="3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62"/>
            <p:cNvSpPr/>
            <p:nvPr/>
          </p:nvSpPr>
          <p:spPr>
            <a:xfrm>
              <a:off x="2261666" y="2380010"/>
              <a:ext cx="3198813" cy="3487737"/>
            </a:xfrm>
            <a:custGeom>
              <a:rect b="b" l="l" r="r" t="t"/>
              <a:pathLst>
                <a:path extrusionOk="0" h="930" w="853">
                  <a:moveTo>
                    <a:pt x="630" y="372"/>
                  </a:moveTo>
                  <a:cubicBezTo>
                    <a:pt x="717" y="372"/>
                    <a:pt x="717" y="372"/>
                    <a:pt x="717" y="372"/>
                  </a:cubicBezTo>
                  <a:cubicBezTo>
                    <a:pt x="800" y="372"/>
                    <a:pt x="811" y="470"/>
                    <a:pt x="765" y="502"/>
                  </a:cubicBezTo>
                  <a:cubicBezTo>
                    <a:pt x="754" y="510"/>
                    <a:pt x="752" y="506"/>
                    <a:pt x="766" y="511"/>
                  </a:cubicBezTo>
                  <a:cubicBezTo>
                    <a:pt x="853" y="540"/>
                    <a:pt x="828" y="657"/>
                    <a:pt x="759" y="664"/>
                  </a:cubicBezTo>
                  <a:cubicBezTo>
                    <a:pt x="746" y="666"/>
                    <a:pt x="746" y="663"/>
                    <a:pt x="758" y="669"/>
                  </a:cubicBezTo>
                  <a:cubicBezTo>
                    <a:pt x="809" y="697"/>
                    <a:pt x="794" y="801"/>
                    <a:pt x="715" y="802"/>
                  </a:cubicBezTo>
                  <a:cubicBezTo>
                    <a:pt x="680" y="802"/>
                    <a:pt x="693" y="800"/>
                    <a:pt x="707" y="817"/>
                  </a:cubicBezTo>
                  <a:cubicBezTo>
                    <a:pt x="737" y="853"/>
                    <a:pt x="726" y="920"/>
                    <a:pt x="655" y="923"/>
                  </a:cubicBezTo>
                  <a:cubicBezTo>
                    <a:pt x="534" y="929"/>
                    <a:pt x="376" y="930"/>
                    <a:pt x="259" y="876"/>
                  </a:cubicBezTo>
                  <a:cubicBezTo>
                    <a:pt x="162" y="830"/>
                    <a:pt x="104" y="852"/>
                    <a:pt x="0" y="852"/>
                  </a:cubicBezTo>
                  <a:cubicBezTo>
                    <a:pt x="0" y="447"/>
                    <a:pt x="0" y="447"/>
                    <a:pt x="0" y="447"/>
                  </a:cubicBezTo>
                  <a:cubicBezTo>
                    <a:pt x="96" y="450"/>
                    <a:pt x="161" y="475"/>
                    <a:pt x="253" y="435"/>
                  </a:cubicBezTo>
                  <a:cubicBezTo>
                    <a:pt x="322" y="404"/>
                    <a:pt x="360" y="368"/>
                    <a:pt x="412" y="309"/>
                  </a:cubicBezTo>
                  <a:cubicBezTo>
                    <a:pt x="466" y="248"/>
                    <a:pt x="522" y="220"/>
                    <a:pt x="554" y="137"/>
                  </a:cubicBezTo>
                  <a:cubicBezTo>
                    <a:pt x="594" y="0"/>
                    <a:pt x="700" y="95"/>
                    <a:pt x="667" y="210"/>
                  </a:cubicBezTo>
                  <a:cubicBezTo>
                    <a:pt x="647" y="266"/>
                    <a:pt x="631" y="295"/>
                    <a:pt x="600" y="335"/>
                  </a:cubicBezTo>
                  <a:cubicBezTo>
                    <a:pt x="586" y="354"/>
                    <a:pt x="593" y="372"/>
                    <a:pt x="630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2"/>
            <p:cNvSpPr/>
            <p:nvPr/>
          </p:nvSpPr>
          <p:spPr>
            <a:xfrm>
              <a:off x="2205261" y="2461543"/>
              <a:ext cx="3198813" cy="3487737"/>
            </a:xfrm>
            <a:custGeom>
              <a:rect b="b" l="l" r="r" t="t"/>
              <a:pathLst>
                <a:path extrusionOk="0" h="930" w="853">
                  <a:moveTo>
                    <a:pt x="630" y="372"/>
                  </a:moveTo>
                  <a:cubicBezTo>
                    <a:pt x="717" y="372"/>
                    <a:pt x="717" y="372"/>
                    <a:pt x="717" y="372"/>
                  </a:cubicBezTo>
                  <a:cubicBezTo>
                    <a:pt x="800" y="372"/>
                    <a:pt x="811" y="470"/>
                    <a:pt x="765" y="502"/>
                  </a:cubicBezTo>
                  <a:cubicBezTo>
                    <a:pt x="754" y="510"/>
                    <a:pt x="752" y="506"/>
                    <a:pt x="766" y="511"/>
                  </a:cubicBezTo>
                  <a:cubicBezTo>
                    <a:pt x="853" y="540"/>
                    <a:pt x="828" y="657"/>
                    <a:pt x="759" y="664"/>
                  </a:cubicBezTo>
                  <a:cubicBezTo>
                    <a:pt x="746" y="666"/>
                    <a:pt x="746" y="663"/>
                    <a:pt x="758" y="669"/>
                  </a:cubicBezTo>
                  <a:cubicBezTo>
                    <a:pt x="809" y="697"/>
                    <a:pt x="794" y="801"/>
                    <a:pt x="715" y="802"/>
                  </a:cubicBezTo>
                  <a:cubicBezTo>
                    <a:pt x="680" y="802"/>
                    <a:pt x="693" y="800"/>
                    <a:pt x="707" y="817"/>
                  </a:cubicBezTo>
                  <a:cubicBezTo>
                    <a:pt x="737" y="853"/>
                    <a:pt x="726" y="920"/>
                    <a:pt x="655" y="923"/>
                  </a:cubicBezTo>
                  <a:cubicBezTo>
                    <a:pt x="534" y="929"/>
                    <a:pt x="376" y="930"/>
                    <a:pt x="259" y="876"/>
                  </a:cubicBezTo>
                  <a:cubicBezTo>
                    <a:pt x="162" y="830"/>
                    <a:pt x="104" y="852"/>
                    <a:pt x="0" y="852"/>
                  </a:cubicBezTo>
                  <a:cubicBezTo>
                    <a:pt x="0" y="447"/>
                    <a:pt x="0" y="447"/>
                    <a:pt x="0" y="447"/>
                  </a:cubicBezTo>
                  <a:cubicBezTo>
                    <a:pt x="96" y="450"/>
                    <a:pt x="161" y="475"/>
                    <a:pt x="253" y="435"/>
                  </a:cubicBezTo>
                  <a:cubicBezTo>
                    <a:pt x="322" y="404"/>
                    <a:pt x="360" y="368"/>
                    <a:pt x="412" y="309"/>
                  </a:cubicBezTo>
                  <a:cubicBezTo>
                    <a:pt x="466" y="248"/>
                    <a:pt x="522" y="220"/>
                    <a:pt x="554" y="137"/>
                  </a:cubicBezTo>
                  <a:cubicBezTo>
                    <a:pt x="594" y="0"/>
                    <a:pt x="700" y="95"/>
                    <a:pt x="667" y="210"/>
                  </a:cubicBezTo>
                  <a:cubicBezTo>
                    <a:pt x="647" y="266"/>
                    <a:pt x="631" y="295"/>
                    <a:pt x="600" y="335"/>
                  </a:cubicBezTo>
                  <a:cubicBezTo>
                    <a:pt x="586" y="354"/>
                    <a:pt x="593" y="372"/>
                    <a:pt x="630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7" name="Google Shape;777;p62"/>
          <p:cNvGrpSpPr/>
          <p:nvPr/>
        </p:nvGrpSpPr>
        <p:grpSpPr>
          <a:xfrm>
            <a:off x="4492504" y="914857"/>
            <a:ext cx="3934718" cy="646908"/>
            <a:chOff x="6104805" y="2010509"/>
            <a:chExt cx="4094400" cy="862544"/>
          </a:xfrm>
        </p:grpSpPr>
        <p:sp>
          <p:nvSpPr>
            <p:cNvPr id="778" name="Google Shape;778;p62"/>
            <p:cNvSpPr txBox="1"/>
            <p:nvPr/>
          </p:nvSpPr>
          <p:spPr>
            <a:xfrm>
              <a:off x="6109889" y="2226722"/>
              <a:ext cx="402736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3F3F3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Supervised Learning is appropriate in this context because we have historical data and have a specific target variable for which we want to enhance prediction.</a:t>
              </a:r>
              <a:endParaRPr sz="1100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79" name="Google Shape;779;p62"/>
            <p:cNvSpPr txBox="1"/>
            <p:nvPr/>
          </p:nvSpPr>
          <p:spPr>
            <a:xfrm>
              <a:off x="6104805" y="2010509"/>
              <a:ext cx="409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3F3F3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Supervised Learning vs Unsupervised Learning</a:t>
              </a:r>
              <a:endParaRPr b="1" sz="1100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780" name="Google Shape;780;p62"/>
          <p:cNvSpPr txBox="1"/>
          <p:nvPr/>
        </p:nvSpPr>
        <p:spPr>
          <a:xfrm>
            <a:off x="3745148" y="926688"/>
            <a:ext cx="7236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100"/>
          </a:p>
        </p:txBody>
      </p:sp>
      <p:grpSp>
        <p:nvGrpSpPr>
          <p:cNvPr id="781" name="Google Shape;781;p62"/>
          <p:cNvGrpSpPr/>
          <p:nvPr/>
        </p:nvGrpSpPr>
        <p:grpSpPr>
          <a:xfrm>
            <a:off x="4492504" y="1704259"/>
            <a:ext cx="3875183" cy="646908"/>
            <a:chOff x="6104806" y="2944738"/>
            <a:chExt cx="4032448" cy="862544"/>
          </a:xfrm>
        </p:grpSpPr>
        <p:sp>
          <p:nvSpPr>
            <p:cNvPr id="782" name="Google Shape;782;p62"/>
            <p:cNvSpPr txBox="1"/>
            <p:nvPr/>
          </p:nvSpPr>
          <p:spPr>
            <a:xfrm>
              <a:off x="6109889" y="3160951"/>
              <a:ext cx="402736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3F3F3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This is a classification task because the target variable is binary - whether the booking was canceled or not. Therefore, we can choose models that are suitable for classification prediction.</a:t>
              </a:r>
              <a:endParaRPr sz="1100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83" name="Google Shape;783;p62"/>
            <p:cNvSpPr txBox="1"/>
            <p:nvPr/>
          </p:nvSpPr>
          <p:spPr>
            <a:xfrm>
              <a:off x="6104806" y="2944738"/>
              <a:ext cx="403244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3F3F3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Classification vs Numeric Prediction</a:t>
              </a:r>
              <a:endParaRPr b="1" sz="1100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784" name="Google Shape;784;p62"/>
          <p:cNvSpPr txBox="1"/>
          <p:nvPr/>
        </p:nvSpPr>
        <p:spPr>
          <a:xfrm>
            <a:off x="3745148" y="1716091"/>
            <a:ext cx="7236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100"/>
          </a:p>
        </p:txBody>
      </p:sp>
      <p:grpSp>
        <p:nvGrpSpPr>
          <p:cNvPr id="785" name="Google Shape;785;p62"/>
          <p:cNvGrpSpPr/>
          <p:nvPr/>
        </p:nvGrpSpPr>
        <p:grpSpPr>
          <a:xfrm>
            <a:off x="4492504" y="2524524"/>
            <a:ext cx="3875183" cy="646908"/>
            <a:chOff x="6104806" y="3882717"/>
            <a:chExt cx="4032448" cy="862544"/>
          </a:xfrm>
        </p:grpSpPr>
        <p:sp>
          <p:nvSpPr>
            <p:cNvPr id="786" name="Google Shape;786;p62"/>
            <p:cNvSpPr txBox="1"/>
            <p:nvPr/>
          </p:nvSpPr>
          <p:spPr>
            <a:xfrm>
              <a:off x="6109889" y="4098930"/>
              <a:ext cx="402736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3F3F3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Linear models such as logistic regression and support vector machine can capture nonlinear relationships by incorporating polynomial features. We engineered two quadratic features in our model. A drawback is that with large dataset, these models are not able to capture complexities in the data as much as tree models.</a:t>
              </a:r>
              <a:endParaRPr sz="1100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87" name="Google Shape;787;p62"/>
            <p:cNvSpPr txBox="1"/>
            <p:nvPr/>
          </p:nvSpPr>
          <p:spPr>
            <a:xfrm>
              <a:off x="6104806" y="3882717"/>
              <a:ext cx="4032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3F3F3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Pros and Cons of Linear Models</a:t>
              </a:r>
              <a:endParaRPr b="1" sz="1100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788" name="Google Shape;788;p62"/>
          <p:cNvSpPr txBox="1"/>
          <p:nvPr/>
        </p:nvSpPr>
        <p:spPr>
          <a:xfrm>
            <a:off x="3745148" y="2536355"/>
            <a:ext cx="7236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100"/>
          </a:p>
        </p:txBody>
      </p:sp>
      <p:grpSp>
        <p:nvGrpSpPr>
          <p:cNvPr id="789" name="Google Shape;789;p62"/>
          <p:cNvGrpSpPr/>
          <p:nvPr/>
        </p:nvGrpSpPr>
        <p:grpSpPr>
          <a:xfrm>
            <a:off x="4492504" y="3812951"/>
            <a:ext cx="3875183" cy="646908"/>
            <a:chOff x="6104806" y="4820696"/>
            <a:chExt cx="4032448" cy="862544"/>
          </a:xfrm>
        </p:grpSpPr>
        <p:sp>
          <p:nvSpPr>
            <p:cNvPr id="790" name="Google Shape;790;p62"/>
            <p:cNvSpPr txBox="1"/>
            <p:nvPr/>
          </p:nvSpPr>
          <p:spPr>
            <a:xfrm>
              <a:off x="6109889" y="5036909"/>
              <a:ext cx="402736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3F3F3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Tree models give flexible representation and are great at capturing high complexities when the dataset is large. Needing a good data size can be a drawback, but we have enough data points in this case.</a:t>
              </a:r>
              <a:endParaRPr sz="1100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91" name="Google Shape;791;p62"/>
            <p:cNvSpPr txBox="1"/>
            <p:nvPr/>
          </p:nvSpPr>
          <p:spPr>
            <a:xfrm>
              <a:off x="6104806" y="4820696"/>
              <a:ext cx="4032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3F3F3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Pros and Cons of Tree Models</a:t>
              </a:r>
              <a:endParaRPr b="1" sz="1100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792" name="Google Shape;792;p62"/>
          <p:cNvSpPr txBox="1"/>
          <p:nvPr/>
        </p:nvSpPr>
        <p:spPr>
          <a:xfrm>
            <a:off x="3745148" y="3824783"/>
            <a:ext cx="7236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3"/>
          <p:cNvSpPr txBox="1"/>
          <p:nvPr>
            <p:ph type="ctrTitle"/>
          </p:nvPr>
        </p:nvSpPr>
        <p:spPr>
          <a:xfrm>
            <a:off x="448270" y="5437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tillium Web"/>
                <a:ea typeface="Titillium Web"/>
                <a:cs typeface="Titillium Web"/>
                <a:sym typeface="Titillium Web"/>
              </a:rPr>
              <a:t>Model Evaluation</a:t>
            </a:r>
            <a:endParaRPr sz="3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98" name="Google Shape;798;p63"/>
          <p:cNvSpPr/>
          <p:nvPr/>
        </p:nvSpPr>
        <p:spPr>
          <a:xfrm>
            <a:off x="7033529" y="1987050"/>
            <a:ext cx="1968744" cy="27013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Titillium Web"/>
              </a:rPr>
              <a:t>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00" y="858175"/>
            <a:ext cx="2777900" cy="19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246" y="898050"/>
            <a:ext cx="2665454" cy="18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1725" y="3095300"/>
            <a:ext cx="2706250" cy="18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2475" y="820887"/>
            <a:ext cx="2777900" cy="19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3525" y="3035250"/>
            <a:ext cx="2878187" cy="2010392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64"/>
          <p:cNvSpPr txBox="1"/>
          <p:nvPr/>
        </p:nvSpPr>
        <p:spPr>
          <a:xfrm>
            <a:off x="610950" y="159250"/>
            <a:ext cx="84477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Learning Curves</a:t>
            </a:r>
            <a:endParaRPr sz="1800"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809" name="Google Shape;809;p64"/>
          <p:cNvSpPr/>
          <p:nvPr/>
        </p:nvSpPr>
        <p:spPr>
          <a:xfrm>
            <a:off x="3326025" y="684750"/>
            <a:ext cx="2890200" cy="227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6300" y="796102"/>
            <a:ext cx="2966600" cy="19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500" y="796100"/>
            <a:ext cx="2856425" cy="18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65"/>
          <p:cNvSpPr txBox="1"/>
          <p:nvPr/>
        </p:nvSpPr>
        <p:spPr>
          <a:xfrm>
            <a:off x="262050" y="113125"/>
            <a:ext cx="84477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Fitting Curve</a:t>
            </a:r>
            <a:endParaRPr sz="1800"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817" name="Google Shape;817;p65"/>
          <p:cNvSpPr txBox="1"/>
          <p:nvPr/>
        </p:nvSpPr>
        <p:spPr>
          <a:xfrm>
            <a:off x="675525" y="589125"/>
            <a:ext cx="18234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Decision Tree</a:t>
            </a:r>
            <a:endParaRPr sz="1000"/>
          </a:p>
        </p:txBody>
      </p:sp>
      <p:grpSp>
        <p:nvGrpSpPr>
          <p:cNvPr id="818" name="Google Shape;818;p65"/>
          <p:cNvGrpSpPr/>
          <p:nvPr/>
        </p:nvGrpSpPr>
        <p:grpSpPr>
          <a:xfrm>
            <a:off x="3002600" y="656225"/>
            <a:ext cx="2966600" cy="2166050"/>
            <a:chOff x="3124900" y="2571750"/>
            <a:chExt cx="2966600" cy="2166050"/>
          </a:xfrm>
        </p:grpSpPr>
        <p:pic>
          <p:nvPicPr>
            <p:cNvPr id="819" name="Google Shape;819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24900" y="2778700"/>
              <a:ext cx="2966600" cy="1959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0" name="Google Shape;820;p65"/>
            <p:cNvSpPr txBox="1"/>
            <p:nvPr/>
          </p:nvSpPr>
          <p:spPr>
            <a:xfrm>
              <a:off x="3807850" y="2571750"/>
              <a:ext cx="1823400" cy="2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Random </a:t>
              </a:r>
              <a:r>
                <a:rPr lang="en" sz="1000"/>
                <a:t>Forest</a:t>
              </a:r>
              <a:endParaRPr sz="1000"/>
            </a:p>
          </p:txBody>
        </p:sp>
      </p:grpSp>
      <p:sp>
        <p:nvSpPr>
          <p:cNvPr id="821" name="Google Shape;821;p65"/>
          <p:cNvSpPr txBox="1"/>
          <p:nvPr/>
        </p:nvSpPr>
        <p:spPr>
          <a:xfrm>
            <a:off x="6823650" y="589125"/>
            <a:ext cx="18234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 Neighbors</a:t>
            </a:r>
            <a:endParaRPr sz="1000"/>
          </a:p>
        </p:txBody>
      </p:sp>
      <p:sp>
        <p:nvSpPr>
          <p:cNvPr id="822" name="Google Shape;822;p65"/>
          <p:cNvSpPr/>
          <p:nvPr/>
        </p:nvSpPr>
        <p:spPr>
          <a:xfrm>
            <a:off x="3026700" y="634575"/>
            <a:ext cx="3090600" cy="228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075" y="3144738"/>
            <a:ext cx="2820100" cy="186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2737" y="3168650"/>
            <a:ext cx="2747700" cy="1814519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65"/>
          <p:cNvSpPr txBox="1"/>
          <p:nvPr/>
        </p:nvSpPr>
        <p:spPr>
          <a:xfrm>
            <a:off x="960725" y="2935950"/>
            <a:ext cx="12888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Logistic Regression</a:t>
            </a:r>
            <a:endParaRPr sz="900"/>
          </a:p>
        </p:txBody>
      </p:sp>
      <p:sp>
        <p:nvSpPr>
          <p:cNvPr id="826" name="Google Shape;826;p65"/>
          <p:cNvSpPr txBox="1"/>
          <p:nvPr/>
        </p:nvSpPr>
        <p:spPr>
          <a:xfrm>
            <a:off x="7101550" y="2991975"/>
            <a:ext cx="14568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Support Vector Machine</a:t>
            </a:r>
            <a:endParaRPr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6"/>
          <p:cNvSpPr txBox="1"/>
          <p:nvPr>
            <p:ph idx="1" type="body"/>
          </p:nvPr>
        </p:nvSpPr>
        <p:spPr>
          <a:xfrm>
            <a:off x="242647" y="254632"/>
            <a:ext cx="8679900" cy="543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4000">
                <a:latin typeface="Titillium Web"/>
                <a:ea typeface="Titillium Web"/>
                <a:cs typeface="Titillium Web"/>
                <a:sym typeface="Titillium Web"/>
              </a:rPr>
              <a:t>ROC CURVE</a:t>
            </a:r>
            <a:endParaRPr sz="4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32" name="Google Shape;83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600" y="1531574"/>
            <a:ext cx="4135300" cy="28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7"/>
          <p:cNvSpPr/>
          <p:nvPr>
            <p:ph idx="2" type="pic"/>
          </p:nvPr>
        </p:nvSpPr>
        <p:spPr>
          <a:xfrm>
            <a:off x="1" y="0"/>
            <a:ext cx="3051000" cy="2571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TRUE POSITIVE: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C0C0C"/>
                </a:solidFill>
                <a:latin typeface="Titillium Web"/>
                <a:ea typeface="Titillium Web"/>
                <a:cs typeface="Titillium Web"/>
                <a:sym typeface="Titillium Web"/>
              </a:rPr>
              <a:t>Correctly predicted cancellations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Benefit: </a:t>
            </a: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price of filling the room</a:t>
            </a:r>
            <a:endParaRPr sz="11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38" name="Google Shape;838;p67"/>
          <p:cNvSpPr/>
          <p:nvPr>
            <p:ph idx="3" type="pic"/>
          </p:nvPr>
        </p:nvSpPr>
        <p:spPr>
          <a:xfrm>
            <a:off x="3051001" y="2571750"/>
            <a:ext cx="3051000" cy="2571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TRUE NEGATIVE: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C0C0C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Predicted customer will not cancel but canceled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No cost/benefit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39" name="Google Shape;839;p67"/>
          <p:cNvSpPr txBox="1"/>
          <p:nvPr/>
        </p:nvSpPr>
        <p:spPr>
          <a:xfrm>
            <a:off x="6629300" y="2401751"/>
            <a:ext cx="21291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rPr>
              <a:t>Assumptions:</a:t>
            </a:r>
            <a:endParaRPr b="1" sz="1300">
              <a:solidFill>
                <a:srgbClr val="3F3F3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Titillium Web"/>
              <a:buChar char="●"/>
            </a:pPr>
            <a:r>
              <a:rPr lang="en" sz="1300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rPr>
              <a:t>If able to identify cancellation, hotel will fill vacancy </a:t>
            </a:r>
            <a:endParaRPr sz="1300">
              <a:solidFill>
                <a:srgbClr val="3F3F3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Titillium Web"/>
              <a:buChar char="●"/>
            </a:pPr>
            <a:r>
              <a:rPr lang="en" sz="1300">
                <a:solidFill>
                  <a:srgbClr val="3F3F3F"/>
                </a:solidFill>
                <a:latin typeface="Titillium Web"/>
                <a:ea typeface="Titillium Web"/>
                <a:cs typeface="Titillium Web"/>
                <a:sym typeface="Titillium Web"/>
              </a:rPr>
              <a:t>Hotel is fully booked</a:t>
            </a:r>
            <a:endParaRPr sz="1300">
              <a:solidFill>
                <a:srgbClr val="3F3F3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F3F3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C0C0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C0C0C"/>
              </a:solidFill>
            </a:endParaRPr>
          </a:p>
        </p:txBody>
      </p:sp>
      <p:sp>
        <p:nvSpPr>
          <p:cNvPr id="840" name="Google Shape;840;p67"/>
          <p:cNvSpPr txBox="1"/>
          <p:nvPr/>
        </p:nvSpPr>
        <p:spPr>
          <a:xfrm>
            <a:off x="6629291" y="1732400"/>
            <a:ext cx="21291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4587"/>
                </a:solidFill>
                <a:latin typeface="Titillium Web"/>
                <a:ea typeface="Titillium Web"/>
                <a:cs typeface="Titillium Web"/>
                <a:sym typeface="Titillium Web"/>
              </a:rPr>
              <a:t>Classification Costs and Benefits</a:t>
            </a:r>
            <a:endParaRPr b="1" sz="1600">
              <a:solidFill>
                <a:srgbClr val="1C4587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41" name="Google Shape;841;p67"/>
          <p:cNvSpPr/>
          <p:nvPr>
            <p:ph idx="2" type="pic"/>
          </p:nvPr>
        </p:nvSpPr>
        <p:spPr>
          <a:xfrm>
            <a:off x="1" y="2571675"/>
            <a:ext cx="3051000" cy="257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FALSE</a:t>
            </a: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 NEGATIVE: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C0C0C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Predicted customer will cancel but did not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No cost/benefit </a:t>
            </a:r>
            <a:endParaRPr sz="11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42" name="Google Shape;842;p67"/>
          <p:cNvSpPr/>
          <p:nvPr>
            <p:ph idx="2" type="pic"/>
          </p:nvPr>
        </p:nvSpPr>
        <p:spPr>
          <a:xfrm>
            <a:off x="3046501" y="-75"/>
            <a:ext cx="3051000" cy="257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FALSE POSITIVE: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C0C0C"/>
                </a:solidFill>
                <a:latin typeface="Titillium Web"/>
                <a:ea typeface="Titillium Web"/>
                <a:cs typeface="Titillium Web"/>
                <a:sym typeface="Titillium Web"/>
              </a:rPr>
              <a:t>Correctly predicted non-cancellations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tillium Web"/>
                <a:ea typeface="Titillium Web"/>
                <a:cs typeface="Titillium Web"/>
                <a:sym typeface="Titillium Web"/>
              </a:rPr>
              <a:t>Cost: refund room price, pay price difference for customer to find another room </a:t>
            </a:r>
            <a:endParaRPr sz="11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8"/>
          <p:cNvSpPr txBox="1"/>
          <p:nvPr>
            <p:ph type="title"/>
          </p:nvPr>
        </p:nvSpPr>
        <p:spPr>
          <a:xfrm>
            <a:off x="301775" y="401250"/>
            <a:ext cx="7686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our business problem..</a:t>
            </a:r>
            <a:endParaRPr/>
          </a:p>
        </p:txBody>
      </p:sp>
      <p:sp>
        <p:nvSpPr>
          <p:cNvPr id="848" name="Google Shape;848;p68"/>
          <p:cNvSpPr txBox="1"/>
          <p:nvPr>
            <p:ph idx="1" type="body"/>
          </p:nvPr>
        </p:nvSpPr>
        <p:spPr>
          <a:xfrm>
            <a:off x="728980" y="1175653"/>
            <a:ext cx="7686000" cy="30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68"/>
          <p:cNvSpPr txBox="1"/>
          <p:nvPr/>
        </p:nvSpPr>
        <p:spPr>
          <a:xfrm>
            <a:off x="7144950" y="4840950"/>
            <a:ext cx="1873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Source: Deloitte Industry Report 2017</a:t>
            </a:r>
            <a:endParaRPr sz="700"/>
          </a:p>
        </p:txBody>
      </p:sp>
      <p:pic>
        <p:nvPicPr>
          <p:cNvPr id="850" name="Google Shape;85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600" y="1373363"/>
            <a:ext cx="6769177" cy="3238076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68"/>
          <p:cNvSpPr/>
          <p:nvPr/>
        </p:nvSpPr>
        <p:spPr>
          <a:xfrm>
            <a:off x="1951475" y="1430700"/>
            <a:ext cx="696900" cy="2764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68"/>
          <p:cNvSpPr/>
          <p:nvPr/>
        </p:nvSpPr>
        <p:spPr>
          <a:xfrm>
            <a:off x="3511700" y="1430700"/>
            <a:ext cx="696900" cy="2764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2"/>
          <p:cNvSpPr txBox="1"/>
          <p:nvPr>
            <p:ph type="title"/>
          </p:nvPr>
        </p:nvSpPr>
        <p:spPr>
          <a:xfrm>
            <a:off x="279325" y="360600"/>
            <a:ext cx="7686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Understanding</a:t>
            </a:r>
            <a:endParaRPr/>
          </a:p>
        </p:txBody>
      </p:sp>
      <p:sp>
        <p:nvSpPr>
          <p:cNvPr id="487" name="Google Shape;487;p42"/>
          <p:cNvSpPr txBox="1"/>
          <p:nvPr>
            <p:ph idx="2" type="body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488" name="Google Shape;488;p42"/>
          <p:cNvSpPr txBox="1"/>
          <p:nvPr>
            <p:ph idx="1" type="body"/>
          </p:nvPr>
        </p:nvSpPr>
        <p:spPr>
          <a:xfrm>
            <a:off x="376225" y="1412634"/>
            <a:ext cx="3730800" cy="28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Industry: Hospitality - Hotel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Performance Metric: RevPAR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Revenue per available room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Booking cancellations directly affects RevPAR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489" name="Google Shape;489;p4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00" y="1412625"/>
            <a:ext cx="5103126" cy="315542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2"/>
          <p:cNvSpPr txBox="1"/>
          <p:nvPr/>
        </p:nvSpPr>
        <p:spPr>
          <a:xfrm>
            <a:off x="7760900" y="4840950"/>
            <a:ext cx="12579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Source: Statista</a:t>
            </a:r>
            <a:endParaRPr sz="700"/>
          </a:p>
        </p:txBody>
      </p:sp>
      <p:sp>
        <p:nvSpPr>
          <p:cNvPr id="491" name="Google Shape;491;p42"/>
          <p:cNvSpPr txBox="1"/>
          <p:nvPr/>
        </p:nvSpPr>
        <p:spPr>
          <a:xfrm>
            <a:off x="376225" y="3573300"/>
            <a:ext cx="30189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9"/>
          <p:cNvSpPr txBox="1"/>
          <p:nvPr>
            <p:ph type="ctrTitle"/>
          </p:nvPr>
        </p:nvSpPr>
        <p:spPr>
          <a:xfrm>
            <a:off x="448270" y="5437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tillium Web"/>
                <a:ea typeface="Titillium Web"/>
                <a:cs typeface="Titillium Web"/>
                <a:sym typeface="Titillium Web"/>
              </a:rPr>
              <a:t>Deployment</a:t>
            </a:r>
            <a:endParaRPr sz="3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58" name="Google Shape;858;p69"/>
          <p:cNvSpPr/>
          <p:nvPr/>
        </p:nvSpPr>
        <p:spPr>
          <a:xfrm>
            <a:off x="7033529" y="1987050"/>
            <a:ext cx="1882790" cy="275049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Titillium Web"/>
              </a:rPr>
              <a:t>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0"/>
          <p:cNvSpPr txBox="1"/>
          <p:nvPr>
            <p:ph type="title"/>
          </p:nvPr>
        </p:nvSpPr>
        <p:spPr>
          <a:xfrm>
            <a:off x="284575" y="348750"/>
            <a:ext cx="7686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Considerations</a:t>
            </a:r>
            <a:endParaRPr/>
          </a:p>
        </p:txBody>
      </p:sp>
      <p:grpSp>
        <p:nvGrpSpPr>
          <p:cNvPr id="864" name="Google Shape;864;p70"/>
          <p:cNvGrpSpPr/>
          <p:nvPr/>
        </p:nvGrpSpPr>
        <p:grpSpPr>
          <a:xfrm>
            <a:off x="4524219" y="2150544"/>
            <a:ext cx="4231469" cy="1906681"/>
            <a:chOff x="3441132" y="227769"/>
            <a:chExt cx="5641958" cy="2542242"/>
          </a:xfrm>
        </p:grpSpPr>
        <p:grpSp>
          <p:nvGrpSpPr>
            <p:cNvPr id="865" name="Google Shape;865;p70"/>
            <p:cNvGrpSpPr/>
            <p:nvPr/>
          </p:nvGrpSpPr>
          <p:grpSpPr>
            <a:xfrm>
              <a:off x="6293947" y="227769"/>
              <a:ext cx="2789143" cy="2542242"/>
              <a:chOff x="5942256" y="579462"/>
              <a:chExt cx="2789143" cy="2542242"/>
            </a:xfrm>
          </p:grpSpPr>
          <p:sp>
            <p:nvSpPr>
              <p:cNvPr id="866" name="Google Shape;866;p70"/>
              <p:cNvSpPr/>
              <p:nvPr/>
            </p:nvSpPr>
            <p:spPr>
              <a:xfrm>
                <a:off x="6197900" y="778104"/>
                <a:ext cx="2533500" cy="2343600"/>
              </a:xfrm>
              <a:prstGeom prst="rect">
                <a:avLst/>
              </a:prstGeom>
              <a:solidFill>
                <a:schemeClr val="accent1">
                  <a:alpha val="69800"/>
                </a:schemeClr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70"/>
              <p:cNvSpPr/>
              <p:nvPr/>
            </p:nvSpPr>
            <p:spPr>
              <a:xfrm>
                <a:off x="5942256" y="579462"/>
                <a:ext cx="1582500" cy="3912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70"/>
              <p:cNvSpPr txBox="1"/>
              <p:nvPr/>
            </p:nvSpPr>
            <p:spPr>
              <a:xfrm>
                <a:off x="5972717" y="621170"/>
                <a:ext cx="15825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chemeClr val="lt1"/>
                    </a:solidFill>
                  </a:rPr>
                  <a:t>Risks</a:t>
                </a:r>
                <a:endParaRPr b="1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70"/>
              <p:cNvSpPr txBox="1"/>
              <p:nvPr/>
            </p:nvSpPr>
            <p:spPr>
              <a:xfrm>
                <a:off x="6525966" y="1086903"/>
                <a:ext cx="1877400" cy="12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</a:rPr>
                  <a:t>Costly overbooks: presidential suites, penthouses</a:t>
                </a:r>
                <a:endParaRPr sz="1000">
                  <a:solidFill>
                    <a:srgbClr val="FFFFFF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FFFFFF"/>
                    </a:solidFill>
                  </a:rPr>
                  <a:t>Mitigation: alert system for overbook of certain type of rooms </a:t>
                </a:r>
                <a:endParaRPr sz="10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70" name="Google Shape;870;p70"/>
            <p:cNvGrpSpPr/>
            <p:nvPr/>
          </p:nvGrpSpPr>
          <p:grpSpPr>
            <a:xfrm>
              <a:off x="3441132" y="227769"/>
              <a:ext cx="2852810" cy="2542234"/>
              <a:chOff x="5891256" y="579462"/>
              <a:chExt cx="2852810" cy="2542234"/>
            </a:xfrm>
          </p:grpSpPr>
          <p:sp>
            <p:nvSpPr>
              <p:cNvPr id="871" name="Google Shape;871;p70"/>
              <p:cNvSpPr/>
              <p:nvPr/>
            </p:nvSpPr>
            <p:spPr>
              <a:xfrm>
                <a:off x="6293966" y="778096"/>
                <a:ext cx="2450100" cy="2343600"/>
              </a:xfrm>
              <a:prstGeom prst="rect">
                <a:avLst/>
              </a:prstGeom>
              <a:solidFill>
                <a:schemeClr val="accent2">
                  <a:alpha val="69800"/>
                </a:schemeClr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70"/>
              <p:cNvSpPr/>
              <p:nvPr/>
            </p:nvSpPr>
            <p:spPr>
              <a:xfrm>
                <a:off x="5891256" y="579462"/>
                <a:ext cx="1582500" cy="3912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70"/>
              <p:cNvSpPr txBox="1"/>
              <p:nvPr/>
            </p:nvSpPr>
            <p:spPr>
              <a:xfrm>
                <a:off x="5950075" y="621181"/>
                <a:ext cx="1464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chemeClr val="lt1"/>
                    </a:solidFill>
                  </a:rPr>
                  <a:t>Ethics</a:t>
                </a:r>
                <a:endParaRPr b="1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70"/>
              <p:cNvSpPr txBox="1"/>
              <p:nvPr/>
            </p:nvSpPr>
            <p:spPr>
              <a:xfrm>
                <a:off x="6580319" y="1131303"/>
                <a:ext cx="1877400" cy="120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</a:rPr>
                  <a:t>Race, Gender, Age Nationalities</a:t>
                </a:r>
                <a:endParaRPr sz="1200"/>
              </a:p>
            </p:txBody>
          </p:sp>
        </p:grpSp>
      </p:grpSp>
      <p:grpSp>
        <p:nvGrpSpPr>
          <p:cNvPr id="875" name="Google Shape;875;p70"/>
          <p:cNvGrpSpPr/>
          <p:nvPr/>
        </p:nvGrpSpPr>
        <p:grpSpPr>
          <a:xfrm>
            <a:off x="225850" y="2154849"/>
            <a:ext cx="4238808" cy="1898066"/>
            <a:chOff x="6383214" y="2450892"/>
            <a:chExt cx="5399067" cy="2352877"/>
          </a:xfrm>
        </p:grpSpPr>
        <p:grpSp>
          <p:nvGrpSpPr>
            <p:cNvPr id="876" name="Google Shape;876;p70"/>
            <p:cNvGrpSpPr/>
            <p:nvPr/>
          </p:nvGrpSpPr>
          <p:grpSpPr>
            <a:xfrm>
              <a:off x="9185029" y="2450892"/>
              <a:ext cx="2597252" cy="2352877"/>
              <a:chOff x="6031523" y="778095"/>
              <a:chExt cx="2597252" cy="2352877"/>
            </a:xfrm>
          </p:grpSpPr>
          <p:sp>
            <p:nvSpPr>
              <p:cNvPr id="877" name="Google Shape;877;p70"/>
              <p:cNvSpPr/>
              <p:nvPr/>
            </p:nvSpPr>
            <p:spPr>
              <a:xfrm>
                <a:off x="6300475" y="931972"/>
                <a:ext cx="2328300" cy="2199000"/>
              </a:xfrm>
              <a:prstGeom prst="rect">
                <a:avLst/>
              </a:prstGeom>
              <a:solidFill>
                <a:schemeClr val="accent3">
                  <a:alpha val="69800"/>
                </a:schemeClr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70"/>
              <p:cNvSpPr/>
              <p:nvPr/>
            </p:nvSpPr>
            <p:spPr>
              <a:xfrm>
                <a:off x="6031523" y="778095"/>
                <a:ext cx="1582500" cy="391200"/>
              </a:xfrm>
              <a:prstGeom prst="roundRect">
                <a:avLst>
                  <a:gd fmla="val 16667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70"/>
              <p:cNvSpPr txBox="1"/>
              <p:nvPr/>
            </p:nvSpPr>
            <p:spPr>
              <a:xfrm>
                <a:off x="6090375" y="819848"/>
                <a:ext cx="1464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chemeClr val="lt1"/>
                    </a:solidFill>
                  </a:rPr>
                  <a:t>Be careful</a:t>
                </a:r>
                <a:endParaRPr b="1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70"/>
              <p:cNvSpPr txBox="1"/>
              <p:nvPr/>
            </p:nvSpPr>
            <p:spPr>
              <a:xfrm>
                <a:off x="6525936" y="1219970"/>
                <a:ext cx="1877400" cy="120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</a:rPr>
                  <a:t>False positives are costly: </a:t>
                </a:r>
                <a:endParaRPr sz="1000">
                  <a:solidFill>
                    <a:schemeClr val="lt1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</a:rPr>
                  <a:t>cost of double booking, </a:t>
                </a:r>
                <a:endParaRPr sz="1000">
                  <a:solidFill>
                    <a:schemeClr val="lt1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</a:rPr>
                  <a:t>bad customer experience</a:t>
                </a:r>
                <a:endParaRPr sz="1200"/>
              </a:p>
            </p:txBody>
          </p:sp>
        </p:grpSp>
        <p:grpSp>
          <p:nvGrpSpPr>
            <p:cNvPr id="881" name="Google Shape;881;p70"/>
            <p:cNvGrpSpPr/>
            <p:nvPr/>
          </p:nvGrpSpPr>
          <p:grpSpPr>
            <a:xfrm>
              <a:off x="6383214" y="2450892"/>
              <a:ext cx="2594198" cy="2352869"/>
              <a:chOff x="6031523" y="778095"/>
              <a:chExt cx="2594198" cy="2352869"/>
            </a:xfrm>
          </p:grpSpPr>
          <p:sp>
            <p:nvSpPr>
              <p:cNvPr id="882" name="Google Shape;882;p70"/>
              <p:cNvSpPr/>
              <p:nvPr/>
            </p:nvSpPr>
            <p:spPr>
              <a:xfrm>
                <a:off x="6383202" y="931964"/>
                <a:ext cx="2242500" cy="2199000"/>
              </a:xfrm>
              <a:prstGeom prst="rect">
                <a:avLst/>
              </a:prstGeom>
              <a:solidFill>
                <a:schemeClr val="accent5">
                  <a:alpha val="69800"/>
                </a:schemeClr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70"/>
              <p:cNvSpPr/>
              <p:nvPr/>
            </p:nvSpPr>
            <p:spPr>
              <a:xfrm>
                <a:off x="6031523" y="778095"/>
                <a:ext cx="1582500" cy="3912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63500" sx="102000" rotWithShape="0" algn="ctr" sy="1020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70"/>
              <p:cNvSpPr txBox="1"/>
              <p:nvPr/>
            </p:nvSpPr>
            <p:spPr>
              <a:xfrm>
                <a:off x="6090375" y="819848"/>
                <a:ext cx="1464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chemeClr val="lt1"/>
                    </a:solidFill>
                  </a:rPr>
                  <a:t>How </a:t>
                </a:r>
                <a:endParaRPr b="1"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70"/>
              <p:cNvSpPr txBox="1"/>
              <p:nvPr/>
            </p:nvSpPr>
            <p:spPr>
              <a:xfrm>
                <a:off x="6526021" y="1219966"/>
                <a:ext cx="2099700" cy="186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</a:rPr>
                  <a:t>Incorporation in the online booking platform </a:t>
                </a:r>
                <a:endParaRPr sz="1000">
                  <a:solidFill>
                    <a:schemeClr val="lt1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chemeClr val="lt1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</a:rPr>
                  <a:t>Real-time prediction</a:t>
                </a:r>
                <a:endParaRPr sz="1000">
                  <a:solidFill>
                    <a:schemeClr val="lt1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chemeClr val="lt1"/>
                  </a:solidFill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</a:rPr>
                  <a:t>Allow overbook</a:t>
                </a:r>
                <a:endParaRPr sz="1000">
                  <a:solidFill>
                    <a:schemeClr val="lt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1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71"/>
          <p:cNvSpPr txBox="1"/>
          <p:nvPr>
            <p:ph idx="1" type="body"/>
          </p:nvPr>
        </p:nvSpPr>
        <p:spPr>
          <a:xfrm>
            <a:off x="728980" y="1175653"/>
            <a:ext cx="7686000" cy="30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2" name="Google Shape;89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6975"/>
            <a:ext cx="9143998" cy="5671342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71"/>
          <p:cNvSpPr txBox="1"/>
          <p:nvPr/>
        </p:nvSpPr>
        <p:spPr>
          <a:xfrm>
            <a:off x="4219875" y="4033925"/>
            <a:ext cx="45909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     </a:t>
            </a:r>
            <a:r>
              <a:rPr b="1" lang="en" sz="35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b="1" lang="en" sz="35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Thank you</a:t>
            </a:r>
            <a:endParaRPr b="1" sz="27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2"/>
          <p:cNvSpPr txBox="1"/>
          <p:nvPr>
            <p:ph type="title"/>
          </p:nvPr>
        </p:nvSpPr>
        <p:spPr>
          <a:xfrm>
            <a:off x="176875" y="408375"/>
            <a:ext cx="7686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899" name="Google Shape;899;p72"/>
          <p:cNvSpPr txBox="1"/>
          <p:nvPr>
            <p:ph idx="1" type="body"/>
          </p:nvPr>
        </p:nvSpPr>
        <p:spPr>
          <a:xfrm>
            <a:off x="728980" y="1404253"/>
            <a:ext cx="7686000" cy="30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Country Code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https://github.com/lukes/ISO-3166-Countries-with-Regional-Codes/blob/master/all/all.csv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Source: Kaggle - ‘Hotel Booking Demand Dataset’ by Nuno Antonio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https://www.sciencedirect.com/science/article/pii/S2352340918315191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3"/>
          <p:cNvPicPr preferRelativeResize="0"/>
          <p:nvPr/>
        </p:nvPicPr>
        <p:blipFill rotWithShape="1">
          <a:blip r:embed="rId3">
            <a:alphaModFix/>
          </a:blip>
          <a:srcRect b="20511" l="8643" r="7110" t="10005"/>
          <a:stretch/>
        </p:blipFill>
        <p:spPr>
          <a:xfrm>
            <a:off x="3778125" y="1578225"/>
            <a:ext cx="4543276" cy="2325298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3"/>
          <p:cNvSpPr txBox="1"/>
          <p:nvPr>
            <p:ph type="title"/>
          </p:nvPr>
        </p:nvSpPr>
        <p:spPr>
          <a:xfrm>
            <a:off x="-99725" y="370225"/>
            <a:ext cx="7686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Understanding</a:t>
            </a:r>
            <a:endParaRPr/>
          </a:p>
        </p:txBody>
      </p:sp>
      <p:sp>
        <p:nvSpPr>
          <p:cNvPr id="498" name="Google Shape;498;p43"/>
          <p:cNvSpPr txBox="1"/>
          <p:nvPr>
            <p:ph idx="1" type="body"/>
          </p:nvPr>
        </p:nvSpPr>
        <p:spPr>
          <a:xfrm>
            <a:off x="554750" y="1578225"/>
            <a:ext cx="2957100" cy="23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</a:t>
            </a:r>
            <a:r>
              <a:rPr lang="en">
                <a:solidFill>
                  <a:schemeClr val="dk1"/>
                </a:solidFill>
              </a:rPr>
              <a:t>Location: Portugal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Lisbon (City Hotels)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Argarve (Resort Hotels)</a:t>
            </a:r>
            <a:endParaRPr/>
          </a:p>
        </p:txBody>
      </p:sp>
      <p:sp>
        <p:nvSpPr>
          <p:cNvPr id="499" name="Google Shape;499;p43"/>
          <p:cNvSpPr txBox="1"/>
          <p:nvPr/>
        </p:nvSpPr>
        <p:spPr>
          <a:xfrm>
            <a:off x="7144950" y="4840950"/>
            <a:ext cx="1873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Source: Deloitte Industry Report 2017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4"/>
          <p:cNvSpPr txBox="1"/>
          <p:nvPr>
            <p:ph type="title"/>
          </p:nvPr>
        </p:nvSpPr>
        <p:spPr>
          <a:xfrm>
            <a:off x="174375" y="375900"/>
            <a:ext cx="7686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Translation</a:t>
            </a:r>
            <a:endParaRPr/>
          </a:p>
        </p:txBody>
      </p:sp>
      <p:sp>
        <p:nvSpPr>
          <p:cNvPr id="505" name="Google Shape;505;p44"/>
          <p:cNvSpPr/>
          <p:nvPr/>
        </p:nvSpPr>
        <p:spPr>
          <a:xfrm>
            <a:off x="720437" y="1407291"/>
            <a:ext cx="4251900" cy="145800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4"/>
          <p:cNvSpPr/>
          <p:nvPr/>
        </p:nvSpPr>
        <p:spPr>
          <a:xfrm>
            <a:off x="4199434" y="3039312"/>
            <a:ext cx="4251900" cy="1458000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4"/>
          <p:cNvSpPr/>
          <p:nvPr/>
        </p:nvSpPr>
        <p:spPr>
          <a:xfrm>
            <a:off x="720437" y="1407291"/>
            <a:ext cx="4251900" cy="40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4"/>
          <p:cNvSpPr/>
          <p:nvPr/>
        </p:nvSpPr>
        <p:spPr>
          <a:xfrm>
            <a:off x="4199434" y="3039312"/>
            <a:ext cx="4251900" cy="4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4"/>
          <p:cNvSpPr/>
          <p:nvPr/>
        </p:nvSpPr>
        <p:spPr>
          <a:xfrm flipH="1" rot="10800000">
            <a:off x="4972272" y="2306701"/>
            <a:ext cx="1509300" cy="732900"/>
          </a:xfrm>
          <a:prstGeom prst="bentUpArrow">
            <a:avLst>
              <a:gd fmla="val 25795" name="adj1"/>
              <a:gd fmla="val 28007" name="adj2"/>
              <a:gd fmla="val 37028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4"/>
          <p:cNvSpPr txBox="1"/>
          <p:nvPr/>
        </p:nvSpPr>
        <p:spPr>
          <a:xfrm>
            <a:off x="1032165" y="1898188"/>
            <a:ext cx="36285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tillium Web"/>
                <a:ea typeface="Titillium Web"/>
                <a:cs typeface="Titillium Web"/>
                <a:sym typeface="Titillium Web"/>
              </a:rPr>
              <a:t>How can we decrease the room booking vacancy rate and increase profit?</a:t>
            </a:r>
            <a:endParaRPr sz="13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1" name="Google Shape;511;p44"/>
          <p:cNvSpPr txBox="1"/>
          <p:nvPr/>
        </p:nvSpPr>
        <p:spPr>
          <a:xfrm>
            <a:off x="4511160" y="3541097"/>
            <a:ext cx="36285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tillium Web"/>
                <a:ea typeface="Titillium Web"/>
                <a:cs typeface="Titillium Web"/>
                <a:sym typeface="Titillium Web"/>
              </a:rPr>
              <a:t>At the time of booking, predict the likelihood of the reservation being cancelled at any time until the corresponding check-in date.</a:t>
            </a:r>
            <a:endParaRPr sz="13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12" name="Google Shape;512;p44"/>
          <p:cNvSpPr txBox="1"/>
          <p:nvPr/>
        </p:nvSpPr>
        <p:spPr>
          <a:xfrm>
            <a:off x="1032165" y="1478209"/>
            <a:ext cx="3628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Business Problem</a:t>
            </a:r>
            <a:endParaRPr b="1" sz="15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3" name="Google Shape;513;p44"/>
          <p:cNvSpPr txBox="1"/>
          <p:nvPr/>
        </p:nvSpPr>
        <p:spPr>
          <a:xfrm>
            <a:off x="4511160" y="3122902"/>
            <a:ext cx="3628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Science Problem</a:t>
            </a:r>
            <a:endParaRPr b="1" sz="15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"/>
          <p:cNvSpPr txBox="1"/>
          <p:nvPr>
            <p:ph idx="1" type="body"/>
          </p:nvPr>
        </p:nvSpPr>
        <p:spPr>
          <a:xfrm>
            <a:off x="498175" y="1385459"/>
            <a:ext cx="3730800" cy="28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119390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 reservations,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32 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features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Target Variable:</a:t>
            </a: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 reservation cancellation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Hotels:</a:t>
            </a: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 Resort and City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Types of Variables: </a:t>
            </a: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Numerical and Categorical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9" name="Google Shape;519;p45"/>
          <p:cNvSpPr txBox="1"/>
          <p:nvPr>
            <p:ph type="title"/>
          </p:nvPr>
        </p:nvSpPr>
        <p:spPr>
          <a:xfrm>
            <a:off x="207650" y="360600"/>
            <a:ext cx="7686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pic>
        <p:nvPicPr>
          <p:cNvPr id="520" name="Google Shape;520;p4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575" y="1121475"/>
            <a:ext cx="3117474" cy="19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5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463" y="2969350"/>
            <a:ext cx="3193701" cy="19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5"/>
          <p:cNvSpPr txBox="1"/>
          <p:nvPr/>
        </p:nvSpPr>
        <p:spPr>
          <a:xfrm>
            <a:off x="7760900" y="4840950"/>
            <a:ext cx="12579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Source: Statista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6"/>
          <p:cNvSpPr txBox="1"/>
          <p:nvPr>
            <p:ph type="ctrTitle"/>
          </p:nvPr>
        </p:nvSpPr>
        <p:spPr>
          <a:xfrm>
            <a:off x="448270" y="5437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tillium Web"/>
                <a:ea typeface="Titillium Web"/>
                <a:cs typeface="Titillium Web"/>
                <a:sym typeface="Titillium Web"/>
              </a:rPr>
              <a:t>EXPLORATORY DATA ANALYSIS</a:t>
            </a:r>
            <a:endParaRPr sz="30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28" name="Google Shape;528;p46"/>
          <p:cNvSpPr/>
          <p:nvPr/>
        </p:nvSpPr>
        <p:spPr>
          <a:xfrm>
            <a:off x="7033529" y="1987050"/>
            <a:ext cx="1408000" cy="27013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Titillium Web"/>
              </a:rPr>
              <a:t>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7"/>
          <p:cNvSpPr txBox="1"/>
          <p:nvPr>
            <p:ph type="title"/>
          </p:nvPr>
        </p:nvSpPr>
        <p:spPr>
          <a:xfrm>
            <a:off x="238050" y="401250"/>
            <a:ext cx="7686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</a:t>
            </a:r>
            <a:endParaRPr/>
          </a:p>
        </p:txBody>
      </p:sp>
      <p:sp>
        <p:nvSpPr>
          <p:cNvPr id="534" name="Google Shape;534;p47"/>
          <p:cNvSpPr/>
          <p:nvPr/>
        </p:nvSpPr>
        <p:spPr>
          <a:xfrm>
            <a:off x="2482917" y="1397931"/>
            <a:ext cx="1890000" cy="324000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lt1">
                <a:alpha val="8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For Whom?</a:t>
            </a:r>
            <a:endParaRPr sz="1100"/>
          </a:p>
        </p:txBody>
      </p:sp>
      <p:sp>
        <p:nvSpPr>
          <p:cNvPr id="535" name="Google Shape;535;p47"/>
          <p:cNvSpPr/>
          <p:nvPr/>
        </p:nvSpPr>
        <p:spPr>
          <a:xfrm>
            <a:off x="4625959" y="1400031"/>
            <a:ext cx="1890000" cy="324000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chemeClr val="lt1">
                <a:alpha val="8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Booking information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536" name="Google Shape;536;p47"/>
          <p:cNvSpPr/>
          <p:nvPr/>
        </p:nvSpPr>
        <p:spPr>
          <a:xfrm>
            <a:off x="339909" y="1397931"/>
            <a:ext cx="1890000" cy="324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>
                <a:alpha val="8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When/How long?</a:t>
            </a:r>
            <a:endParaRPr sz="1100"/>
          </a:p>
        </p:txBody>
      </p:sp>
      <p:sp>
        <p:nvSpPr>
          <p:cNvPr id="537" name="Google Shape;537;p47"/>
          <p:cNvSpPr/>
          <p:nvPr/>
        </p:nvSpPr>
        <p:spPr>
          <a:xfrm>
            <a:off x="2485879" y="1910846"/>
            <a:ext cx="1890000" cy="324000"/>
          </a:xfrm>
          <a:prstGeom prst="rect">
            <a:avLst/>
          </a:prstGeom>
          <a:solidFill>
            <a:schemeClr val="accent2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</a:t>
            </a:r>
            <a:r>
              <a:rPr b="1" lang="en" sz="1100">
                <a:solidFill>
                  <a:schemeClr val="lt1"/>
                </a:solidFill>
              </a:rPr>
              <a:t>ults</a:t>
            </a:r>
            <a:endParaRPr sz="1100"/>
          </a:p>
        </p:txBody>
      </p:sp>
      <p:sp>
        <p:nvSpPr>
          <p:cNvPr id="538" name="Google Shape;538;p47"/>
          <p:cNvSpPr/>
          <p:nvPr/>
        </p:nvSpPr>
        <p:spPr>
          <a:xfrm>
            <a:off x="4624438" y="2775021"/>
            <a:ext cx="1890000" cy="3240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Booking changes</a:t>
            </a:r>
            <a:endParaRPr sz="1100"/>
          </a:p>
        </p:txBody>
      </p:sp>
      <p:sp>
        <p:nvSpPr>
          <p:cNvPr id="539" name="Google Shape;539;p47"/>
          <p:cNvSpPr/>
          <p:nvPr/>
        </p:nvSpPr>
        <p:spPr>
          <a:xfrm>
            <a:off x="348039" y="2080621"/>
            <a:ext cx="1890000" cy="324000"/>
          </a:xfrm>
          <a:prstGeom prst="rect">
            <a:avLst/>
          </a:prstGeom>
          <a:solidFill>
            <a:schemeClr val="accent1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Lead time</a:t>
            </a:r>
            <a:endParaRPr sz="1100"/>
          </a:p>
        </p:txBody>
      </p:sp>
      <p:sp>
        <p:nvSpPr>
          <p:cNvPr id="540" name="Google Shape;540;p47"/>
          <p:cNvSpPr/>
          <p:nvPr/>
        </p:nvSpPr>
        <p:spPr>
          <a:xfrm>
            <a:off x="2485879" y="2343456"/>
            <a:ext cx="1890000" cy="324000"/>
          </a:xfrm>
          <a:prstGeom prst="rect">
            <a:avLst/>
          </a:prstGeom>
          <a:solidFill>
            <a:schemeClr val="accent2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Children</a:t>
            </a:r>
            <a:endParaRPr sz="1100"/>
          </a:p>
        </p:txBody>
      </p:sp>
      <p:sp>
        <p:nvSpPr>
          <p:cNvPr id="541" name="Google Shape;541;p47"/>
          <p:cNvSpPr/>
          <p:nvPr/>
        </p:nvSpPr>
        <p:spPr>
          <a:xfrm>
            <a:off x="4623688" y="3208656"/>
            <a:ext cx="1890000" cy="3240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Deposit type</a:t>
            </a:r>
            <a:endParaRPr sz="1100"/>
          </a:p>
        </p:txBody>
      </p:sp>
      <p:sp>
        <p:nvSpPr>
          <p:cNvPr id="542" name="Google Shape;542;p47"/>
          <p:cNvSpPr/>
          <p:nvPr/>
        </p:nvSpPr>
        <p:spPr>
          <a:xfrm>
            <a:off x="347301" y="2536481"/>
            <a:ext cx="1890000" cy="324000"/>
          </a:xfrm>
          <a:prstGeom prst="rect">
            <a:avLst/>
          </a:prstGeom>
          <a:solidFill>
            <a:schemeClr val="accent1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Arrival date year</a:t>
            </a:r>
            <a:endParaRPr sz="1100"/>
          </a:p>
        </p:txBody>
      </p:sp>
      <p:sp>
        <p:nvSpPr>
          <p:cNvPr id="543" name="Google Shape;543;p47"/>
          <p:cNvSpPr/>
          <p:nvPr/>
        </p:nvSpPr>
        <p:spPr>
          <a:xfrm>
            <a:off x="2485879" y="2776042"/>
            <a:ext cx="1890000" cy="324000"/>
          </a:xfrm>
          <a:prstGeom prst="rect">
            <a:avLst/>
          </a:prstGeom>
          <a:solidFill>
            <a:schemeClr val="accent2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Babies</a:t>
            </a:r>
            <a:endParaRPr sz="1100"/>
          </a:p>
        </p:txBody>
      </p:sp>
      <p:sp>
        <p:nvSpPr>
          <p:cNvPr id="544" name="Google Shape;544;p47"/>
          <p:cNvSpPr/>
          <p:nvPr/>
        </p:nvSpPr>
        <p:spPr>
          <a:xfrm>
            <a:off x="4623700" y="3641242"/>
            <a:ext cx="1890000" cy="3240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Days in waiting list</a:t>
            </a:r>
            <a:endParaRPr sz="1100"/>
          </a:p>
        </p:txBody>
      </p:sp>
      <p:sp>
        <p:nvSpPr>
          <p:cNvPr id="545" name="Google Shape;545;p47"/>
          <p:cNvSpPr/>
          <p:nvPr/>
        </p:nvSpPr>
        <p:spPr>
          <a:xfrm>
            <a:off x="346563" y="2992342"/>
            <a:ext cx="1890000" cy="324000"/>
          </a:xfrm>
          <a:prstGeom prst="rect">
            <a:avLst/>
          </a:prstGeom>
          <a:solidFill>
            <a:schemeClr val="accent1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Arrival date month</a:t>
            </a: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sp>
        <p:nvSpPr>
          <p:cNvPr id="546" name="Google Shape;546;p47"/>
          <p:cNvSpPr/>
          <p:nvPr/>
        </p:nvSpPr>
        <p:spPr>
          <a:xfrm>
            <a:off x="2497904" y="3208652"/>
            <a:ext cx="1890000" cy="324000"/>
          </a:xfrm>
          <a:prstGeom prst="rect">
            <a:avLst/>
          </a:prstGeom>
          <a:solidFill>
            <a:schemeClr val="accent2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Is repeated guest</a:t>
            </a:r>
            <a:endParaRPr sz="1100"/>
          </a:p>
        </p:txBody>
      </p:sp>
      <p:sp>
        <p:nvSpPr>
          <p:cNvPr id="547" name="Google Shape;547;p47"/>
          <p:cNvSpPr/>
          <p:nvPr/>
        </p:nvSpPr>
        <p:spPr>
          <a:xfrm>
            <a:off x="4625924" y="4073840"/>
            <a:ext cx="1890000" cy="3240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lang="en" sz="1100">
                <a:solidFill>
                  <a:schemeClr val="lt1"/>
                </a:solidFill>
              </a:rPr>
              <a:t>gent</a:t>
            </a:r>
            <a:endParaRPr sz="1100"/>
          </a:p>
        </p:txBody>
      </p:sp>
      <p:sp>
        <p:nvSpPr>
          <p:cNvPr id="548" name="Google Shape;548;p47"/>
          <p:cNvSpPr/>
          <p:nvPr/>
        </p:nvSpPr>
        <p:spPr>
          <a:xfrm>
            <a:off x="345825" y="3448202"/>
            <a:ext cx="1890000" cy="324000"/>
          </a:xfrm>
          <a:prstGeom prst="rect">
            <a:avLst/>
          </a:prstGeom>
          <a:solidFill>
            <a:schemeClr val="accent1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Stays in weekend nights</a:t>
            </a:r>
            <a:endParaRPr sz="1100"/>
          </a:p>
        </p:txBody>
      </p:sp>
      <p:sp>
        <p:nvSpPr>
          <p:cNvPr id="549" name="Google Shape;549;p47"/>
          <p:cNvSpPr/>
          <p:nvPr/>
        </p:nvSpPr>
        <p:spPr>
          <a:xfrm>
            <a:off x="6815934" y="1397931"/>
            <a:ext cx="1890000" cy="324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lt1">
                <a:alpha val="8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What do they need?</a:t>
            </a:r>
            <a:endParaRPr sz="1100"/>
          </a:p>
        </p:txBody>
      </p:sp>
      <p:sp>
        <p:nvSpPr>
          <p:cNvPr id="550" name="Google Shape;550;p47"/>
          <p:cNvSpPr/>
          <p:nvPr/>
        </p:nvSpPr>
        <p:spPr>
          <a:xfrm>
            <a:off x="6818514" y="2013608"/>
            <a:ext cx="1890000" cy="324000"/>
          </a:xfrm>
          <a:prstGeom prst="rect">
            <a:avLst/>
          </a:prstGeom>
          <a:solidFill>
            <a:schemeClr val="accent1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Reserved room type</a:t>
            </a:r>
            <a:endParaRPr sz="1100"/>
          </a:p>
        </p:txBody>
      </p:sp>
      <p:sp>
        <p:nvSpPr>
          <p:cNvPr id="551" name="Google Shape;551;p47"/>
          <p:cNvSpPr/>
          <p:nvPr/>
        </p:nvSpPr>
        <p:spPr>
          <a:xfrm>
            <a:off x="6818526" y="2516619"/>
            <a:ext cx="1890000" cy="324000"/>
          </a:xfrm>
          <a:prstGeom prst="rect">
            <a:avLst/>
          </a:prstGeom>
          <a:solidFill>
            <a:schemeClr val="accent1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Meal</a:t>
            </a:r>
            <a:endParaRPr sz="1100"/>
          </a:p>
        </p:txBody>
      </p:sp>
      <p:sp>
        <p:nvSpPr>
          <p:cNvPr id="552" name="Google Shape;552;p47"/>
          <p:cNvSpPr/>
          <p:nvPr/>
        </p:nvSpPr>
        <p:spPr>
          <a:xfrm>
            <a:off x="6809263" y="3019654"/>
            <a:ext cx="1890000" cy="324000"/>
          </a:xfrm>
          <a:prstGeom prst="rect">
            <a:avLst/>
          </a:prstGeom>
          <a:solidFill>
            <a:schemeClr val="accent1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Total of special requests</a:t>
            </a:r>
            <a:endParaRPr sz="1100"/>
          </a:p>
        </p:txBody>
      </p:sp>
      <p:sp>
        <p:nvSpPr>
          <p:cNvPr id="553" name="Google Shape;553;p47"/>
          <p:cNvSpPr/>
          <p:nvPr/>
        </p:nvSpPr>
        <p:spPr>
          <a:xfrm>
            <a:off x="6818525" y="3522677"/>
            <a:ext cx="1890000" cy="324000"/>
          </a:xfrm>
          <a:prstGeom prst="rect">
            <a:avLst/>
          </a:prstGeom>
          <a:solidFill>
            <a:schemeClr val="accent1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Required parking spaces</a:t>
            </a:r>
            <a:endParaRPr sz="1100"/>
          </a:p>
        </p:txBody>
      </p:sp>
      <p:sp>
        <p:nvSpPr>
          <p:cNvPr id="554" name="Google Shape;554;p47"/>
          <p:cNvSpPr/>
          <p:nvPr/>
        </p:nvSpPr>
        <p:spPr>
          <a:xfrm>
            <a:off x="2497154" y="3641240"/>
            <a:ext cx="1890000" cy="324000"/>
          </a:xfrm>
          <a:prstGeom prst="rect">
            <a:avLst/>
          </a:prstGeom>
          <a:solidFill>
            <a:schemeClr val="accent2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Country</a:t>
            </a:r>
            <a:endParaRPr sz="1100"/>
          </a:p>
        </p:txBody>
      </p:sp>
      <p:sp>
        <p:nvSpPr>
          <p:cNvPr id="555" name="Google Shape;555;p47"/>
          <p:cNvSpPr/>
          <p:nvPr/>
        </p:nvSpPr>
        <p:spPr>
          <a:xfrm>
            <a:off x="2485879" y="4073852"/>
            <a:ext cx="1890000" cy="324000"/>
          </a:xfrm>
          <a:prstGeom prst="rect">
            <a:avLst/>
          </a:prstGeom>
          <a:solidFill>
            <a:schemeClr val="accent2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Customer type</a:t>
            </a:r>
            <a:endParaRPr sz="1100"/>
          </a:p>
        </p:txBody>
      </p:sp>
      <p:sp>
        <p:nvSpPr>
          <p:cNvPr id="556" name="Google Shape;556;p47"/>
          <p:cNvSpPr/>
          <p:nvPr/>
        </p:nvSpPr>
        <p:spPr>
          <a:xfrm>
            <a:off x="345825" y="3904052"/>
            <a:ext cx="1890000" cy="324000"/>
          </a:xfrm>
          <a:prstGeom prst="rect">
            <a:avLst/>
          </a:prstGeom>
          <a:solidFill>
            <a:schemeClr val="accent1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Stays in week nights</a:t>
            </a:r>
            <a:endParaRPr sz="1100"/>
          </a:p>
        </p:txBody>
      </p:sp>
      <p:sp>
        <p:nvSpPr>
          <p:cNvPr id="557" name="Google Shape;557;p47"/>
          <p:cNvSpPr/>
          <p:nvPr/>
        </p:nvSpPr>
        <p:spPr>
          <a:xfrm>
            <a:off x="4629049" y="4506452"/>
            <a:ext cx="1890000" cy="3240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Distribution channel</a:t>
            </a:r>
            <a:endParaRPr sz="1100"/>
          </a:p>
        </p:txBody>
      </p:sp>
      <p:sp>
        <p:nvSpPr>
          <p:cNvPr id="558" name="Google Shape;558;p47"/>
          <p:cNvSpPr/>
          <p:nvPr/>
        </p:nvSpPr>
        <p:spPr>
          <a:xfrm>
            <a:off x="4623688" y="2341383"/>
            <a:ext cx="1890000" cy="3240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Average daily rate</a:t>
            </a:r>
            <a:endParaRPr sz="1100"/>
          </a:p>
        </p:txBody>
      </p:sp>
      <p:sp>
        <p:nvSpPr>
          <p:cNvPr id="559" name="Google Shape;559;p47"/>
          <p:cNvSpPr/>
          <p:nvPr/>
        </p:nvSpPr>
        <p:spPr>
          <a:xfrm>
            <a:off x="2497154" y="4506452"/>
            <a:ext cx="1890000" cy="324000"/>
          </a:xfrm>
          <a:prstGeom prst="rect">
            <a:avLst/>
          </a:prstGeom>
          <a:solidFill>
            <a:schemeClr val="accent2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Previous cancels</a:t>
            </a:r>
            <a:endParaRPr sz="1100"/>
          </a:p>
        </p:txBody>
      </p:sp>
      <p:sp>
        <p:nvSpPr>
          <p:cNvPr id="560" name="Google Shape;560;p47"/>
          <p:cNvSpPr/>
          <p:nvPr/>
        </p:nvSpPr>
        <p:spPr>
          <a:xfrm>
            <a:off x="4623688" y="1908808"/>
            <a:ext cx="1890000" cy="324000"/>
          </a:xfrm>
          <a:prstGeom prst="rect">
            <a:avLst/>
          </a:prstGeom>
          <a:solidFill>
            <a:schemeClr val="accent3">
              <a:alpha val="69800"/>
            </a:schemeClr>
          </a:solidFill>
          <a:ln cap="flat" cmpd="sng" w="12700">
            <a:solidFill>
              <a:schemeClr val="lt1">
                <a:alpha val="5881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Hotel</a:t>
            </a:r>
            <a:endParaRPr b="1"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00" y="1105525"/>
            <a:ext cx="2305675" cy="20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48"/>
          <p:cNvSpPr txBox="1"/>
          <p:nvPr>
            <p:ph type="title"/>
          </p:nvPr>
        </p:nvSpPr>
        <p:spPr>
          <a:xfrm>
            <a:off x="341575" y="401250"/>
            <a:ext cx="76860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</a:t>
            </a:r>
            <a:endParaRPr sz="2000"/>
          </a:p>
        </p:txBody>
      </p:sp>
      <p:sp>
        <p:nvSpPr>
          <p:cNvPr id="568" name="Google Shape;568;p48"/>
          <p:cNvSpPr txBox="1"/>
          <p:nvPr/>
        </p:nvSpPr>
        <p:spPr>
          <a:xfrm>
            <a:off x="7520050" y="4209200"/>
            <a:ext cx="12234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Does not include all features </a:t>
            </a: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9" name="Google Shape;56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8253" y="3294651"/>
            <a:ext cx="2648148" cy="17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027" y="3214973"/>
            <a:ext cx="2665901" cy="19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8"/>
          <p:cNvSpPr/>
          <p:nvPr/>
        </p:nvSpPr>
        <p:spPr>
          <a:xfrm>
            <a:off x="5743225" y="4482775"/>
            <a:ext cx="691200" cy="547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8"/>
          <p:cNvSpPr/>
          <p:nvPr/>
        </p:nvSpPr>
        <p:spPr>
          <a:xfrm>
            <a:off x="2378625" y="1138475"/>
            <a:ext cx="612900" cy="106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8"/>
          <p:cNvSpPr/>
          <p:nvPr/>
        </p:nvSpPr>
        <p:spPr>
          <a:xfrm>
            <a:off x="6973200" y="4594600"/>
            <a:ext cx="2023200" cy="29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400" y="3294650"/>
            <a:ext cx="2444068" cy="16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7650" y="1259938"/>
            <a:ext cx="2492018" cy="17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20249" y="1129391"/>
            <a:ext cx="2023200" cy="2028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ver and End Slide Master">
  <a:themeElements>
    <a:clrScheme name="ALLPPT-SOCCER SPORT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ntents Slide Master">
  <a:themeElements>
    <a:clrScheme name="ALLPPT-SOCCER SPORT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